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style10.xml" ContentType="application/vnd.ms-office.chartstyle+xml"/>
  <Override PartName="/ppt/slides/slide8.xml" ContentType="application/vnd.openxmlformats-officedocument.presentationml.slide+xml"/>
  <Override PartName="/ppt/charts/chart15.xml" ContentType="application/vnd.openxmlformats-officedocument.drawingml.chart+xml"/>
  <Override PartName="/ppt/charts/colors9.xml" ContentType="application/vnd.ms-office.chartcolorstyle+xml"/>
  <Override PartName="/ppt/charts/chart14.xml" ContentType="application/vnd.openxmlformats-officedocument.drawingml.chart+xml"/>
  <Override PartName="/ppt/charts/style8.xml" ContentType="application/vnd.ms-office.chartstyle+xml"/>
  <Override PartName="/ppt/slideMasters/slideMaster1.xml" ContentType="application/vnd.openxmlformats-officedocument.presentationml.slideMaster+xml"/>
  <Override PartName="/ppt/charts/colors8.xml" ContentType="application/vnd.ms-office.chartcolorstyle+xml"/>
  <Override PartName="/ppt/slideLayouts/slideLayout9.xml" ContentType="application/vnd.openxmlformats-officedocument.presentationml.slideLayout+xml"/>
  <Override PartName="/ppt/charts/chart13.xml" ContentType="application/vnd.openxmlformats-officedocument.drawingml.chart+xml"/>
  <Override PartName="/ppt/charts/style6.xml" ContentType="application/vnd.ms-office.chartstyle+xml"/>
  <Override PartName="/ppt/slideLayouts/slideLayout4.xml" ContentType="application/vnd.openxmlformats-officedocument.presentationml.slideLayout+xml"/>
  <Override PartName="/ppt/charts/style5.xml" ContentType="application/vnd.ms-office.chartstyle+xml"/>
  <Override PartName="/ppt/charts/colors5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hart10.xml" ContentType="application/vnd.openxmlformats-officedocument.drawingml.chart+xml"/>
  <Override PartName="/ppt/charts/colors10.xml" ContentType="application/vnd.ms-office.chartcolor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style4.xml" ContentType="application/vnd.ms-office.chartstyle+xml"/>
  <Override PartName="/ppt/slideLayouts/slideLayout3.xml" ContentType="application/vnd.openxmlformats-officedocument.presentationml.slideLayout+xml"/>
  <Override PartName="/ppt/charts/style3.xml" ContentType="application/vnd.ms-office.chartstyle+xml"/>
  <Override PartName="/ppt/charts/colors3.xml" ContentType="application/vnd.ms-office.chartcolorstyle+xml"/>
  <Override PartName="/ppt/charts/colors1.xml" ContentType="application/vnd.ms-office.chartcolorstyle+xml"/>
  <Override PartName="/ppt/charts/chart5.xml" ContentType="application/vnd.openxmlformats-officedocument.drawingml.chart+xml"/>
  <Override PartName="/ppt/slides/slide11.xml" ContentType="application/vnd.openxmlformats-officedocument.presentationml.slid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1.xml" ContentType="application/vnd.ms-office.chart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charts/chart8.xml" ContentType="application/vnd.openxmlformats-officedocument.drawingml.chart+xml"/>
  <Override PartName="/ppt/charts/colors4.xml" ContentType="application/vnd.ms-office.chartcolorstyle+xml"/>
  <Override PartName="/ppt/theme/themeOverride1.xml" ContentType="application/vnd.openxmlformats-officedocument.themeOverr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charts/chart6.xml" ContentType="application/vnd.openxmlformats-officedocument.drawingml.chart+xml"/>
  <Override PartName="/ppt/slides/slide13.xml" ContentType="application/vnd.openxmlformats-officedocument.presentationml.slide+xml"/>
  <Override PartName="/ppt/charts/chart9.xml" ContentType="application/vnd.openxmlformats-officedocument.drawingml.chart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charts/style7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charts/style2.xml" ContentType="application/vnd.ms-office.chartstyle+xml"/>
  <Override PartName="/ppt/charts/chart1.xml" ContentType="application/vnd.openxmlformats-officedocument.drawingml.chart+xml"/>
  <Override PartName="/ppt/charts/chart7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10" d="100"/>
          <a:sy n="110" d="100"/>
        </p:scale>
        <p:origin x="-1914" y="-504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 /><Relationship Id="rId19" Type="http://schemas.openxmlformats.org/officeDocument/2006/relationships/tableStyles" Target="tableStyles.xml" /><Relationship Id="rId20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1.xml" /></Relationships>
</file>

<file path=ppt/charts/_rels/chart10.xml.rels><?xml version="1.0" encoding="UTF-8" standalone="yes"?><Relationships xmlns="http://schemas.openxmlformats.org/package/2006/relationships"><Relationship Id="rId1" Type="http://schemas.microsoft.com/office/2011/relationships/chartStyle" Target="style5.xml" /><Relationship Id="rId2" Type="http://schemas.microsoft.com/office/2011/relationships/chartColorStyle" Target="colors5.xml" /><Relationship Id="rId3" Type="http://schemas.openxmlformats.org/officeDocument/2006/relationships/package" Target="../embeddings/Microsoft_Excel_Worksheet10.xlsx" /></Relationships>
</file>

<file path=ppt/charts/_rels/chart11.xml.rels><?xml version="1.0" encoding="UTF-8" standalone="yes"?><Relationships xmlns="http://schemas.openxmlformats.org/package/2006/relationships"><Relationship Id="rId1" Type="http://schemas.microsoft.com/office/2011/relationships/chartStyle" Target="style6.xml" /><Relationship Id="rId2" Type="http://schemas.microsoft.com/office/2011/relationships/chartColorStyle" Target="colors6.xml" /><Relationship Id="rId3" Type="http://schemas.openxmlformats.org/officeDocument/2006/relationships/package" Target="../embeddings/Microsoft_Excel_Worksheet11.xlsx" /></Relationships>
</file>

<file path=ppt/charts/_rels/chart12.xml.rels><?xml version="1.0" encoding="UTF-8" standalone="yes"?><Relationships xmlns="http://schemas.openxmlformats.org/package/2006/relationships"><Relationship Id="rId1" Type="http://schemas.microsoft.com/office/2011/relationships/chartStyle" Target="style7.xml" /><Relationship Id="rId2" Type="http://schemas.microsoft.com/office/2011/relationships/chartColorStyle" Target="colors7.xml" /><Relationship Id="rId3" Type="http://schemas.openxmlformats.org/officeDocument/2006/relationships/package" Target="../embeddings/Microsoft_Excel_Worksheet12.xlsx" /></Relationships>
</file>

<file path=ppt/charts/_rels/chart13.xml.rels><?xml version="1.0" encoding="UTF-8" standalone="yes"?><Relationships xmlns="http://schemas.openxmlformats.org/package/2006/relationships"><Relationship Id="rId1" Type="http://schemas.microsoft.com/office/2011/relationships/chartStyle" Target="style8.xml" /><Relationship Id="rId2" Type="http://schemas.microsoft.com/office/2011/relationships/chartColorStyle" Target="colors8.xml" /><Relationship Id="rId3" Type="http://schemas.openxmlformats.org/officeDocument/2006/relationships/package" Target="../embeddings/Microsoft_Excel_Worksheet13.xlsx" /></Relationships>
</file>

<file path=ppt/charts/_rels/chart14.xml.rels><?xml version="1.0" encoding="UTF-8" standalone="yes"?><Relationships xmlns="http://schemas.openxmlformats.org/package/2006/relationships"><Relationship Id="rId1" Type="http://schemas.microsoft.com/office/2011/relationships/chartStyle" Target="style9.xml" /><Relationship Id="rId2" Type="http://schemas.microsoft.com/office/2011/relationships/chartColorStyle" Target="colors9.xml" /><Relationship Id="rId3" Type="http://schemas.openxmlformats.org/officeDocument/2006/relationships/package" Target="../embeddings/Microsoft_Excel_Worksheet14.xlsx" /></Relationships>
</file>

<file path=ppt/charts/_rels/chart15.xml.rels><?xml version="1.0" encoding="UTF-8" standalone="yes"?><Relationships xmlns="http://schemas.openxmlformats.org/package/2006/relationships"><Relationship Id="rId1" Type="http://schemas.microsoft.com/office/2011/relationships/chartStyle" Target="style10.xml" /><Relationship Id="rId2" Type="http://schemas.microsoft.com/office/2011/relationships/chartColorStyle" Target="colors10.xml" /><Relationship Id="rId3" Type="http://schemas.openxmlformats.org/officeDocument/2006/relationships/package" Target="../embeddings/Microsoft_Excel_Worksheet15.xlsx" /></Relationships>
</file>

<file path=ppt/charts/_rels/chart2.xml.rels><?xml version="1.0" encoding="UTF-8" standalone="yes"?><Relationships xmlns="http://schemas.openxmlformats.org/package/2006/relationships"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themeOverride" Target="../theme/themeOverride1.xml" 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<?xml version="1.0" encoding="UTF-8" standalone="yes"?><Relationships xmlns="http://schemas.openxmlformats.org/package/2006/relationships"></Relationships>
</file>

<file path=ppt/charts/_rels/chart6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6.xlsx" /></Relationships>
</file>

<file path=ppt/charts/_rels/chart7.xml.rels><?xml version="1.0" encoding="UTF-8" standalone="yes"?><Relationships xmlns="http://schemas.openxmlformats.org/package/2006/relationships"><Relationship Id="rId1" Type="http://schemas.microsoft.com/office/2011/relationships/chartStyle" Target="style2.xml" /><Relationship Id="rId2" Type="http://schemas.microsoft.com/office/2011/relationships/chartColorStyle" Target="colors2.xml" /><Relationship Id="rId3" Type="http://schemas.openxmlformats.org/officeDocument/2006/relationships/package" Target="../embeddings/Microsoft_Excel_Worksheet7.xlsx" /></Relationships>
</file>

<file path=ppt/charts/_rels/chart8.xml.rels><?xml version="1.0" encoding="UTF-8" standalone="yes"?><Relationships xmlns="http://schemas.openxmlformats.org/package/2006/relationships"><Relationship Id="rId1" Type="http://schemas.microsoft.com/office/2011/relationships/chartStyle" Target="style3.xml" /><Relationship Id="rId2" Type="http://schemas.microsoft.com/office/2011/relationships/chartColorStyle" Target="colors3.xml" /><Relationship Id="rId3" Type="http://schemas.openxmlformats.org/officeDocument/2006/relationships/package" Target="../embeddings/Microsoft_Excel_Worksheet8.xlsx" /></Relationships>
</file>

<file path=ppt/charts/_rels/chart9.xml.rels><?xml version="1.0" encoding="UTF-8" standalone="yes"?><Relationships xmlns="http://schemas.openxmlformats.org/package/2006/relationships"><Relationship Id="rId1" Type="http://schemas.microsoft.com/office/2011/relationships/chartStyle" Target="style4.xml" /><Relationship Id="rId2" Type="http://schemas.microsoft.com/office/2011/relationships/chartColorStyle" Target="colors4.xml" /><Relationship Id="rId3" Type="http://schemas.openxmlformats.org/officeDocument/2006/relationships/package" Target="../embeddings/Microsoft_Excel_Worksheet9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047133975011"/>
          <c:y val="0.14126536094754905"/>
          <c:w val="0.57063267469608625"/>
          <c:h val="0.83178933050648696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38224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1" i="0" u="none" strike="noStrike" cap="none" spc="0">
                <a:ln>
                  <a:noFill/>
                </a:ln>
                <a:solidFill>
                  <a:schemeClr val="tx1"/>
                </a:solidFill>
                <a:latin typeface="Times New Roman"/>
                <a:ea typeface="Arial"/>
                <a:cs typeface="Times New Roman"/>
              </a:rPr>
              <a:t>ВОЗБУЖДЕНО </a:t>
            </a:r>
            <a:r>
              <a:rPr lang="ru-RU" sz="1400" b="1" i="0" u="none" strike="noStrike" cap="none" spc="0">
                <a:ln>
                  <a:noFill/>
                </a:ln>
                <a:solidFill>
                  <a:schemeClr val="tx1"/>
                </a:solidFill>
                <a:latin typeface="Times New Roman"/>
                <a:ea typeface="Arial"/>
                <a:cs typeface="Times New Roman"/>
              </a:rPr>
              <a:t>ДЕЛ ОБ</a:t>
            </a:r>
            <a:endParaRPr sz="1400" b="1" i="0" u="none" strike="noStrike" cap="none" spc="0">
              <a:ln>
                <a:noFill/>
              </a:ln>
              <a:solidFill>
                <a:schemeClr val="tx1"/>
              </a:solidFill>
              <a:latin typeface="Times New Roman"/>
              <a:ea typeface="Arial"/>
              <a:cs typeface="Times New Roman"/>
            </a:endParaRPr>
          </a:p>
          <a:p>
            <a:pPr>
              <a:defRPr/>
            </a:pPr>
            <a:r>
              <a:rPr lang="ru-RU" sz="1400" b="1" i="0" u="none" strike="noStrike" cap="none" spc="0">
                <a:ln>
                  <a:noFill/>
                </a:ln>
                <a:solidFill>
                  <a:schemeClr val="tx1"/>
                </a:solidFill>
                <a:latin typeface="Times New Roman"/>
                <a:ea typeface="Arial"/>
                <a:cs typeface="Times New Roman"/>
              </a:rPr>
              <a:t>АДМИНИСТРАТИВНЫХ ПРАВОНАРУШЕНИЯХ</a:t>
            </a:r>
            <a:endParaRPr>
              <a:solidFill>
                <a:schemeClr val="tx1"/>
              </a:solidFill>
            </a:endParaRPr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400" b="0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 bwMode="auto">
        <a:prstGeom prst="rect">
          <a:avLst/>
        </a:prstGeom>
        <a:noFill/>
        <a:ln>
          <a:noFill/>
        </a:ln>
      </c:spPr>
    </c:floor>
    <c:sideWall>
      <c:thickness val="0"/>
      <c:spPr bwMode="auto">
        <a:prstGeom prst="rect">
          <a:avLst/>
        </a:prstGeom>
        <a:noFill/>
        <a:ln>
          <a:noFill/>
        </a:ln>
      </c:spPr>
    </c:sideWall>
    <c:backWall>
      <c:thickness val="0"/>
      <c:spPr bwMode="auto">
        <a:prstGeom prst="rect">
          <a:avLst/>
        </a:prstGeom>
        <a:noFill/>
        <a:ln>
          <a:noFill/>
        </a:ln>
      </c:spPr>
    </c:backWall>
    <c:plotArea>
      <c:layout>
        <c:manualLayout/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30339999999999999"/>
                  <c:y val="-0.095449999999999993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>
              <c:idx val="1"/>
              <c:dLblPos val="outEnd"/>
              <c:layout>
                <c:manualLayout>
                  <c:x val="0.032570000000000002"/>
                  <c:y val="-0.035290000000000002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3</c:v>
                </c:pt>
              </c:numCache>
            </c:numRef>
          </c:val>
        </c:ser>
        <c:dLbls>
          <c:separator xml:space="preserve"> </c:separator>
          <c:showBubbleSize val="0"/>
          <c:showCatName val="0"/>
          <c:showLeaderLines val="0"/>
          <c:showLegendKey val="0"/>
          <c:showPercent val="0"/>
          <c:showSerName val="0"/>
          <c:showVal val="1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shape val="box"/>
        <c:axId val="2140789981"/>
        <c:axId val="2140789982"/>
      </c:bar3DChart>
      <c:catAx>
        <c:axId val="214078998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/>
          </a:p>
        </c:txPr>
        <c:crossAx val="2140789982"/>
        <c:crosses val="autoZero"/>
        <c:auto val="1"/>
        <c:lblAlgn val="ctr"/>
        <c:lblOffset val="100"/>
        <c:tickMarkSkip val="1"/>
        <c:noMultiLvlLbl val="0"/>
      </c:catAx>
      <c:valAx>
        <c:axId val="2140789982"/>
        <c:scaling>
          <c:orientation val="minMax"/>
          <c:min val="0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81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plotVisOnly val="1"/>
    <c:dispBlanksAs val="gap"/>
    <c:showDLblsOverMax val="0"/>
  </c:chart>
  <c:spPr bwMode="auto">
    <a:xfrm>
      <a:off x="11088" y="1367496"/>
      <a:ext cx="4560909" cy="4925528"/>
    </a:xfrm>
    <a:prstGeom prst="rect">
      <a:avLst/>
    </a:prstGeom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</c:spPr>
  <c:txPr>
    <a:bodyPr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>
              <a:defRPr/>
            </a:pPr>
            <a:r>
              <a:rPr lang="ru-RU" sz="1400" b="1" i="0" u="none" strike="noStrike" cap="none" spc="0">
                <a:ln>
                  <a:noFill/>
                </a:ln>
                <a:solidFill>
                  <a:schemeClr val="tx1"/>
                </a:solidFill>
                <a:latin typeface="Times New Roman"/>
                <a:ea typeface="Arial"/>
                <a:cs typeface="Times New Roman"/>
              </a:rPr>
              <a:t>ОБЩАЯ СУММА  ШТРАФОВ ПО АДМИНИСТРАТИВНЫМ ПРАВОНАРУШЕНИЯМ (ТЫС.РУБ.)</a:t>
            </a:r>
            <a:endParaRPr>
              <a:solidFill>
                <a:schemeClr val="tx1"/>
              </a:solidFill>
            </a:endParaRPr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400" b="0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 bwMode="auto">
        <a:prstGeom prst="rect">
          <a:avLst/>
        </a:prstGeom>
        <a:noFill/>
        <a:ln>
          <a:noFill/>
        </a:ln>
      </c:spPr>
    </c:floor>
    <c:sideWall>
      <c:thickness val="0"/>
      <c:spPr bwMode="auto">
        <a:prstGeom prst="rect">
          <a:avLst/>
        </a:prstGeom>
        <a:noFill/>
        <a:ln>
          <a:noFill/>
        </a:ln>
      </c:spPr>
    </c:sideWall>
    <c:backWall>
      <c:thickness val="0"/>
      <c:spPr bwMode="auto">
        <a:prstGeom prst="rect">
          <a:avLst/>
        </a:prstGeom>
        <a:noFill/>
        <a:ln>
          <a:noFill/>
        </a:ln>
      </c:spPr>
    </c:backWall>
    <c:plotArea>
      <c:layout>
        <c:manualLayout/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30339999999999999"/>
                  <c:y val="-0.095449999999999993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>
              <c:idx val="1"/>
              <c:dLblPos val="outEnd"/>
              <c:layout>
                <c:manualLayout>
                  <c:x val="0.028740000000000002"/>
                  <c:y val="-0.031739999999999997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250</c:v>
                </c:pt>
              </c:numCache>
            </c:numRef>
          </c:val>
        </c:ser>
        <c:dLbls>
          <c:separator xml:space="preserve"> </c:separator>
          <c:showBubbleSize val="0"/>
          <c:showCatName val="0"/>
          <c:showLeaderLines val="0"/>
          <c:showLegendKey val="0"/>
          <c:showPercent val="0"/>
          <c:showSerName val="0"/>
          <c:showVal val="1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shape val="box"/>
        <c:axId val="2140789987"/>
        <c:axId val="2140789988"/>
      </c:bar3DChart>
      <c:catAx>
        <c:axId val="21407899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/>
          </a:p>
        </c:txPr>
        <c:crossAx val="2140789988"/>
        <c:crosses val="autoZero"/>
        <c:auto val="1"/>
        <c:lblAlgn val="ctr"/>
        <c:lblOffset val="100"/>
        <c:tickMarkSkip val="1"/>
        <c:noMultiLvlLbl val="0"/>
      </c:catAx>
      <c:valAx>
        <c:axId val="2140789988"/>
        <c:scaling>
          <c:orientation val="minMax"/>
          <c:min val="0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87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plotVisOnly val="1"/>
    <c:dispBlanksAs val="gap"/>
    <c:showDLblsOverMax val="0"/>
  </c:chart>
  <c:spPr bwMode="auto">
    <a:xfrm>
      <a:off x="4571999" y="1367496"/>
      <a:ext cx="4571998" cy="4925527"/>
    </a:xfrm>
    <a:prstGeom prst="rect">
      <a:avLst/>
    </a:prstGeom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</c:spPr>
  <c:txPr>
    <a:bodyPr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>
              <a:defRPr/>
            </a:pPr>
            <a:r>
              <a:rPr lang="ru-RU" sz="14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КОЛИЧЕСТВО ВЫДАННЫХ РАЗРЕШЕНИЙ 2кв</a:t>
            </a:r>
            <a:endParaRPr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400" b="0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 bwMode="auto">
        <a:prstGeom prst="rect">
          <a:avLst/>
        </a:prstGeom>
        <a:noFill/>
        <a:ln>
          <a:noFill/>
        </a:ln>
      </c:spPr>
    </c:floor>
    <c:sideWall>
      <c:thickness val="0"/>
      <c:spPr bwMode="auto">
        <a:prstGeom prst="rect">
          <a:avLst/>
        </a:prstGeom>
        <a:noFill/>
        <a:ln>
          <a:noFill/>
        </a:ln>
      </c:spPr>
    </c:sideWall>
    <c:backWall>
      <c:thickness val="0"/>
      <c:spPr bwMode="auto">
        <a:prstGeom prst="rect">
          <a:avLst/>
        </a:prstGeom>
        <a:noFill/>
        <a:ln>
          <a:noFill/>
        </a:ln>
      </c:spPr>
    </c:backWall>
    <c:plotArea>
      <c:layout>
        <c:manualLayout/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28420000000000001"/>
                  <c:y val="-0.056419999999999998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>
              <c:idx val="1"/>
              <c:dLblPos val="outEnd"/>
              <c:layout>
                <c:manualLayout>
                  <c:x val="0.032570000000000002"/>
                  <c:y val="-0.035290000000000002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265</c:v>
                </c:pt>
                <c:pt idx="1">
                  <c:v>169</c:v>
                </c:pt>
              </c:numCache>
            </c:numRef>
          </c:val>
        </c:ser>
        <c:dLbls>
          <c:separator xml:space="preserve"> </c:separator>
          <c:showBubbleSize val="0"/>
          <c:showCatName val="0"/>
          <c:showLeaderLines val="0"/>
          <c:showLegendKey val="0"/>
          <c:showPercent val="0"/>
          <c:showSerName val="0"/>
          <c:showVal val="1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shape val="box"/>
        <c:axId val="2140789993"/>
        <c:axId val="2140789994"/>
      </c:bar3DChart>
      <c:catAx>
        <c:axId val="214078999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12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/>
          </a:p>
        </c:txPr>
        <c:crossAx val="2140789994"/>
        <c:crosses val="autoZero"/>
        <c:auto val="1"/>
        <c:lblAlgn val="ctr"/>
        <c:lblOffset val="100"/>
        <c:tickMarkSkip val="1"/>
        <c:noMultiLvlLbl val="0"/>
      </c:catAx>
      <c:valAx>
        <c:axId val="2140789994"/>
        <c:scaling>
          <c:orientation val="minMax"/>
          <c:min val="0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93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plotVisOnly val="1"/>
    <c:dispBlanksAs val="gap"/>
    <c:showDLblsOverMax val="0"/>
  </c:chart>
  <c:spPr bwMode="auto">
    <a:xfrm>
      <a:off x="0" y="1367496"/>
      <a:ext cx="4618400" cy="4988851"/>
    </a:xfrm>
    <a:prstGeom prst="rect">
      <a:avLst/>
    </a:prstGeom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</c:spPr>
  <c:txPr>
    <a:bodyPr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>
              <a:defRPr/>
            </a:pPr>
            <a:r>
              <a:rPr lang="ru-RU" sz="14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КОЛИЧЕСТВО ПОДАННЫХ </a:t>
            </a:r>
            <a:r>
              <a:rPr lang="ru-RU" sz="14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ЗАЯВЛЕНИЙ  2кв </a:t>
            </a:r>
            <a:endParaRPr>
              <a:solidFill>
                <a:schemeClr val="tx1"/>
              </a:solidFill>
            </a:endParaRPr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400" b="0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 bwMode="auto">
        <a:prstGeom prst="rect">
          <a:avLst/>
        </a:prstGeom>
        <a:noFill/>
        <a:ln>
          <a:noFill/>
        </a:ln>
      </c:spPr>
    </c:floor>
    <c:sideWall>
      <c:thickness val="0"/>
      <c:spPr bwMode="auto">
        <a:prstGeom prst="rect">
          <a:avLst/>
        </a:prstGeom>
        <a:noFill/>
        <a:ln>
          <a:noFill/>
        </a:ln>
      </c:spPr>
    </c:sideWall>
    <c:backWall>
      <c:thickness val="0"/>
      <c:spPr bwMode="auto">
        <a:prstGeom prst="rect">
          <a:avLst/>
        </a:prstGeom>
        <a:noFill/>
        <a:ln>
          <a:noFill/>
        </a:ln>
      </c:spPr>
    </c:backWall>
    <c:plotArea>
      <c:layout>
        <c:manualLayout/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2"/>
            </a:soli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26509999999999999"/>
                  <c:y val="-0.038679999999999999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0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>
              <c:idx val="1"/>
              <c:dLblPos val="outEnd"/>
              <c:layout>
                <c:manualLayout>
                  <c:x val="0.032570000000000002"/>
                  <c:y val="-0.035290000000000002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0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7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247</c:v>
                </c:pt>
                <c:pt idx="1">
                  <c:v>176</c:v>
                </c:pt>
              </c:numCache>
            </c:numRef>
          </c:val>
        </c:ser>
        <c:dLbls>
          <c:separator xml:space="preserve"> </c:separator>
          <c:showBubbleSize val="0"/>
          <c:showCatName val="0"/>
          <c:showLeaderLines val="0"/>
          <c:showLegendKey val="0"/>
          <c:showPercent val="0"/>
          <c:showSerName val="0"/>
          <c:showVal val="1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shape val="box"/>
        <c:axId val="2140789999"/>
        <c:axId val="2140790000"/>
      </c:bar3DChart>
      <c:catAx>
        <c:axId val="2140789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12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/>
          </a:p>
        </c:txPr>
        <c:crossAx val="2140790000"/>
        <c:crosses val="autoZero"/>
        <c:auto val="1"/>
        <c:lblAlgn val="ctr"/>
        <c:lblOffset val="100"/>
        <c:tickMarkSkip val="1"/>
        <c:noMultiLvlLbl val="0"/>
      </c:catAx>
      <c:valAx>
        <c:axId val="2140790000"/>
        <c:scaling>
          <c:orientation val="minMax"/>
          <c:min val="0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99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plotVisOnly val="1"/>
    <c:dispBlanksAs val="gap"/>
    <c:showDLblsOverMax val="0"/>
  </c:chart>
  <c:spPr bwMode="auto">
    <a:xfrm>
      <a:off x="4618399" y="1430820"/>
      <a:ext cx="4525599" cy="2462763"/>
    </a:xfrm>
    <a:prstGeom prst="rect">
      <a:avLst/>
    </a:prstGeom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</c:spPr>
  <c:txPr>
    <a:bodyPr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>
              <a:defRPr/>
            </a:pPr>
            <a:r>
              <a:rPr lang="ru-RU" sz="14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КОЛИЧЕСТВО ПОДАННЫХ </a:t>
            </a:r>
            <a:r>
              <a:rPr lang="ru-RU" sz="14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ЗАЯВЛЕНИЙ  2кв </a:t>
            </a:r>
            <a:endParaRPr>
              <a:solidFill>
                <a:schemeClr val="tx1"/>
              </a:solidFill>
            </a:endParaRPr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400" b="0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 bwMode="auto">
        <a:prstGeom prst="rect">
          <a:avLst/>
        </a:prstGeom>
        <a:noFill/>
        <a:ln>
          <a:noFill/>
        </a:ln>
      </c:spPr>
    </c:floor>
    <c:sideWall>
      <c:thickness val="0"/>
      <c:spPr bwMode="auto">
        <a:prstGeom prst="rect">
          <a:avLst/>
        </a:prstGeom>
        <a:noFill/>
        <a:ln>
          <a:noFill/>
        </a:ln>
      </c:spPr>
    </c:sideWall>
    <c:backWall>
      <c:thickness val="0"/>
      <c:spPr bwMode="auto">
        <a:prstGeom prst="rect">
          <a:avLst/>
        </a:prstGeom>
        <a:noFill/>
        <a:ln>
          <a:noFill/>
        </a:ln>
      </c:spPr>
    </c:backWall>
    <c:plotArea>
      <c:layout>
        <c:manualLayout/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2"/>
            </a:soli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26509999999999999"/>
                  <c:y val="-0.038679999999999999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0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>
              <c:idx val="1"/>
              <c:dLblPos val="outEnd"/>
              <c:layout>
                <c:manualLayout>
                  <c:x val="0.032570000000000002"/>
                  <c:y val="-0.035290000000000002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0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7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247</c:v>
                </c:pt>
                <c:pt idx="1">
                  <c:v>176</c:v>
                </c:pt>
              </c:numCache>
            </c:numRef>
          </c:val>
        </c:ser>
        <c:dLbls>
          <c:separator xml:space="preserve"> </c:separator>
          <c:showBubbleSize val="0"/>
          <c:showCatName val="0"/>
          <c:showLeaderLines val="0"/>
          <c:showLegendKey val="0"/>
          <c:showPercent val="0"/>
          <c:showSerName val="0"/>
          <c:showVal val="1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shape val="box"/>
        <c:axId val="2140790005"/>
        <c:axId val="2140790006"/>
      </c:bar3DChart>
      <c:catAx>
        <c:axId val="214079000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12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/>
          </a:p>
        </c:txPr>
        <c:crossAx val="2140790006"/>
        <c:crosses val="autoZero"/>
        <c:auto val="1"/>
        <c:lblAlgn val="ctr"/>
        <c:lblOffset val="100"/>
        <c:tickMarkSkip val="1"/>
        <c:noMultiLvlLbl val="0"/>
      </c:catAx>
      <c:valAx>
        <c:axId val="2140790006"/>
        <c:scaling>
          <c:orientation val="minMax"/>
          <c:min val="0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90005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plotVisOnly val="1"/>
    <c:dispBlanksAs val="gap"/>
    <c:showDLblsOverMax val="0"/>
  </c:chart>
  <c:spPr bwMode="auto">
    <a:xfrm>
      <a:off x="4618399" y="1367496"/>
      <a:ext cx="4525599" cy="2526086"/>
    </a:xfrm>
    <a:prstGeom prst="rect">
      <a:avLst/>
    </a:prstGeom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</c:spPr>
  <c:txPr>
    <a:bodyPr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 algn="ctr">
              <a:defRPr/>
            </a:pPr>
            <a:r>
              <a:rPr lang="ru-RU" sz="14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КОЛИЧЕСТВО </a:t>
            </a:r>
            <a:r>
              <a:rPr lang="ru-RU" sz="14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ОТКАЗОВ  2кв  </a:t>
            </a:r>
            <a:endParaRPr sz="1400">
              <a:solidFill>
                <a:schemeClr val="tx1"/>
              </a:solidFill>
            </a:endParaRPr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400" b="0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 bwMode="auto">
        <a:prstGeom prst="rect">
          <a:avLst/>
        </a:prstGeom>
        <a:noFill/>
        <a:ln>
          <a:noFill/>
        </a:ln>
      </c:spPr>
    </c:floor>
    <c:sideWall>
      <c:thickness val="0"/>
      <c:spPr bwMode="auto">
        <a:prstGeom prst="rect">
          <a:avLst/>
        </a:prstGeom>
        <a:noFill/>
        <a:ln>
          <a:noFill/>
        </a:ln>
      </c:spPr>
    </c:sideWall>
    <c:backWall>
      <c:thickness val="0"/>
      <c:spPr bwMode="auto">
        <a:prstGeom prst="rect">
          <a:avLst/>
        </a:prstGeom>
        <a:noFill/>
        <a:ln>
          <a:noFill/>
        </a:ln>
      </c:spPr>
    </c:backWall>
    <c:plotArea>
      <c:layout>
        <c:manualLayout/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6"/>
            </a:soli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26509999999999999"/>
                  <c:y val="-0.038679999999999999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0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>
              <c:idx val="1"/>
              <c:dLblPos val="outEnd"/>
              <c:layout>
                <c:manualLayout>
                  <c:x val="0.032570000000000002"/>
                  <c:y val="-0.035290000000000002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0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7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36</c:v>
                </c:pt>
                <c:pt idx="1">
                  <c:v>19</c:v>
                </c:pt>
              </c:numCache>
            </c:numRef>
          </c:val>
        </c:ser>
        <c:dLbls>
          <c:separator xml:space="preserve"> </c:separator>
          <c:showBubbleSize val="0"/>
          <c:showCatName val="0"/>
          <c:showLeaderLines val="0"/>
          <c:showLegendKey val="0"/>
          <c:showPercent val="0"/>
          <c:showSerName val="0"/>
          <c:showVal val="1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shape val="box"/>
        <c:axId val="2140790011"/>
        <c:axId val="2140790012"/>
      </c:bar3DChart>
      <c:catAx>
        <c:axId val="21407900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12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/>
          </a:p>
        </c:txPr>
        <c:crossAx val="2140790012"/>
        <c:crosses val="autoZero"/>
        <c:auto val="1"/>
        <c:lblAlgn val="ctr"/>
        <c:lblOffset val="100"/>
        <c:tickMarkSkip val="1"/>
        <c:noMultiLvlLbl val="0"/>
      </c:catAx>
      <c:valAx>
        <c:axId val="2140790012"/>
        <c:scaling>
          <c:orientation val="minMax"/>
          <c:min val="0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90011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plotVisOnly val="1"/>
    <c:dispBlanksAs val="gap"/>
    <c:showDLblsOverMax val="0"/>
  </c:chart>
  <c:spPr bwMode="auto">
    <a:xfrm>
      <a:off x="4621129" y="3893583"/>
      <a:ext cx="4525598" cy="2462762"/>
    </a:xfrm>
    <a:prstGeom prst="rect">
      <a:avLst/>
    </a:prstGeom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</c:spPr>
  <c:txPr>
    <a:bodyPr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047133975011"/>
          <c:y val="0.14126536094754905"/>
          <c:w val="0.57063267469608625"/>
          <c:h val="0.83178933050648696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38224" y="980728"/>
      <a:ext cx="9108504" cy="5184576"/>
    </a:xfrm>
  </c:spPr>
  <c:txPr>
    <a:bodyPr/>
    <a:lstStyle/>
    <a:p>
      <a:pPr>
        <a:defRPr sz="1800"/>
      </a:pPr>
      <a:endParaRPr lang="ru-RU"/>
    </a:p>
  </c:tx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047133975011"/>
          <c:y val="0.14126536094754905"/>
          <c:w val="0.57063267469608625"/>
          <c:h val="0.83178933050648696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38224" y="980728"/>
      <a:ext cx="9108504" cy="5184576"/>
    </a:xfrm>
  </c:spPr>
  <c:txPr>
    <a:bodyPr/>
    <a:lstStyle/>
    <a:p>
      <a:pPr>
        <a:defRPr sz="1800"/>
      </a:pPr>
      <a:endParaRPr lang="ru-RU"/>
    </a:p>
  </c:tx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2"/>
            </a:solidFill>
          </c:spPr>
          <c:dPt>
            <c:idx val="0"/>
            <c:bubble3D val="0"/>
            <c:spPr bwMode="auto">
              <a:prstGeom prst="rect">
                <a:avLst/>
              </a:prstGeom>
              <a:solidFill>
                <a:srgbClr val="FF0000"/>
              </a:solidFill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rgbClr val="00B050"/>
              </a:solidFill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rgbClr val="FFFF00"/>
              </a:solidFill>
            </c:spPr>
          </c:dPt>
          <c:dLbls>
            <c:dLbl>
              <c:idx val="0"/>
              <c:dLblPos val="bestFit"/>
              <c:layout>
                <c:manualLayout>
                  <c:x val="-0.020969999999999999"/>
                  <c:y val="-0.03481999999999999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Pr>
                <a:bodyPr/>
                <a:p>
                  <a:pPr>
                    <a:defRPr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>
              <c:idx val="1"/>
              <c:dLblPos val="ctr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>
                        <a:latin typeface="Times New Roman"/>
                        <a:cs typeface="Times New Roman"/>
                      </a:rPr>
                      <a:t>221</a:t>
                    </a:r>
                    <a:endParaRPr lang="en-US">
                      <a:latin typeface="Times New Roman"/>
                      <a:cs typeface="Times New Roman"/>
                    </a:endParaRPr>
                  </a:p>
                </c:rich>
              </c:tx>
              <c:txPr>
                <a:bodyPr/>
                <a:p>
                  <a:pPr>
                    <a:defRPr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>
              <c:idx val="2"/>
              <c:dLblPos val="ctr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>
                        <a:latin typeface="Times New Roman"/>
                        <a:cs typeface="Times New Roman"/>
                      </a:rPr>
                      <a:t>402</a:t>
                    </a:r>
                    <a:endParaRPr>
                      <a:latin typeface="Times New Roman"/>
                      <a:cs typeface="Times New Roman"/>
                    </a:endParaRPr>
                  </a:p>
                </c:rich>
              </c:tx>
              <c:txPr>
                <a:bodyPr/>
                <a:p>
                  <a:pPr>
                    <a:defRPr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>
              <c:idx val="3"/>
              <c:dLblPos val="ctr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en-US">
                        <a:latin typeface="Times New Roman"/>
                        <a:cs typeface="Times New Roman"/>
                      </a:rPr>
                      <a:t>14</a:t>
                    </a:r>
                    <a:r>
                      <a:rPr lang="ru-RU">
                        <a:latin typeface="Times New Roman"/>
                        <a:cs typeface="Times New Roman"/>
                      </a:rPr>
                      <a:t>2</a:t>
                    </a:r>
                    <a:endParaRPr>
                      <a:latin typeface="Times New Roman"/>
                      <a:cs typeface="Times New Roman"/>
                    </a:endParaRPr>
                  </a:p>
                </c:rich>
              </c:tx>
              <c:txPr>
                <a:bodyPr/>
                <a:p>
                  <a:pPr>
                    <a:defRPr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Pos val="ctr"/>
            <c:showBubbleSize val="0"/>
            <c:showCatName val="0"/>
            <c:showLeaderLines val="1"/>
            <c:showLegendKey val="0"/>
            <c:showPercent val="0"/>
            <c:showSerName val="0"/>
            <c:showVal val="1"/>
            <c:txPr>
              <a:bodyPr/>
              <a:p>
                <a:pPr>
                  <a:defRPr>
                    <a:latin typeface="Times New Roman"/>
                    <a:ea typeface="Times New Roman"/>
                    <a:cs typeface="Times New Roman"/>
                  </a:defRPr>
                </a:pPr>
                <a:endParaRPr/>
              </a:p>
            </c:txPr>
          </c:dLbls>
          <c:cat>
            <c:strRef>
              <c:f>Лист1!$A$2:$A$5</c:f>
              <c:strCache>
                <c:ptCount val="4"/>
                <c:pt idx="0">
                  <c:v>РИАЦ</c:v>
                </c:pt>
                <c:pt idx="1">
                  <c:v>Эксплуатирующие</c:v>
                </c:pt>
                <c:pt idx="2">
                  <c:v>Регистрации</c:v>
                </c:pt>
                <c:pt idx="3">
                  <c:v>Сервисные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</c:v>
                </c:pt>
                <c:pt idx="1">
                  <c:v>221</c:v>
                </c:pt>
                <c:pt idx="2">
                  <c:v>365</c:v>
                </c:pt>
                <c:pt idx="3">
                  <c:v>141</c:v>
                </c:pt>
              </c:numCache>
            </c:numRef>
          </c:val>
        </c:ser>
        <c:dLbls>
          <c:dLblPos val="ctr"/>
          <c:showBubbleSize val="0"/>
          <c:showCatName val="0"/>
          <c:showLeaderLines val="1"/>
          <c:showLegendKey val="0"/>
          <c:showPercent val="0"/>
          <c:showSerName val="0"/>
          <c:showVal val="1"/>
          <c:txPr>
            <a:bodyPr/>
            <a:p>
              <a:pPr>
                <a:defRPr>
                  <a:latin typeface="Times New Roman"/>
                  <a:ea typeface="Times New Roman"/>
                  <a:cs typeface="Times New Roman"/>
                </a:defRPr>
              </a:pPr>
              <a:endParaRPr/>
            </a:p>
          </c:txPr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200"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2693542" y="1854115"/>
      <a:ext cx="3756909" cy="3672406"/>
    </a:xfrm>
  </c:spPr>
  <c:txPr>
    <a:bodyPr/>
    <a:lstStyle/>
    <a:p>
      <a:pPr>
        <a:defRPr sz="1800"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047133975011"/>
          <c:y val="0.14126536094754905"/>
          <c:w val="0.57063267469608625"/>
          <c:h val="0.83178933050648696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38224" y="980728"/>
      <a:ext cx="9108504" cy="5184576"/>
    </a:xfrm>
  </c:spPr>
  <c:txPr>
    <a:bodyPr/>
    <a:lstStyle/>
    <a:p>
      <a:pPr>
        <a:defRPr sz="1800"/>
      </a:pPr>
      <a:endParaRPr lang="ru-RU"/>
    </a:p>
  </c:tx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 marL="0" marR="0" lvl="0" indent="0" algn="ctr" defTabSz="914400">
              <a:lnSpc>
                <a:spcPts val="10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1" i="0" u="none" strike="noStrike" cap="none" spc="0">
                <a:ln>
                  <a:noFill/>
                </a:ln>
                <a:solidFill>
                  <a:schemeClr val="tx1"/>
                </a:solidFill>
                <a:latin typeface="Times New Roman"/>
                <a:ea typeface="Arial"/>
                <a:cs typeface="Times New Roman"/>
              </a:rPr>
              <a:t>КОЛИЧЕСТВО ПРОВЕДЕННЫХ ПРОВЕРОК</a:t>
            </a:r>
            <a:endParaRPr sz="1400">
              <a:solidFill>
                <a:schemeClr val="tx1"/>
              </a:solidFill>
            </a:endParaRPr>
          </a:p>
          <a:p>
            <a:pPr marL="0" marR="0" lvl="0" indent="0" algn="ctr" defTabSz="914400">
              <a:lnSpc>
                <a:spcPts val="10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1" i="0" u="none" strike="noStrike" cap="none" spc="0">
                <a:ln>
                  <a:noFill/>
                </a:ln>
                <a:solidFill>
                  <a:schemeClr val="tx1"/>
                </a:solidFill>
                <a:latin typeface="Times New Roman"/>
                <a:ea typeface="Arial"/>
                <a:cs typeface="Times New Roman"/>
              </a:rPr>
              <a:t> (ИНСПЕКЦИЙ)</a:t>
            </a:r>
            <a:endParaRPr sz="1400" b="1" i="0" u="none" strike="noStrike" cap="none" spc="0">
              <a:ln>
                <a:noFill/>
              </a:ln>
              <a:solidFill>
                <a:schemeClr val="tx1"/>
              </a:solidFill>
              <a:latin typeface="Times New Roman"/>
              <a:ea typeface="Arial"/>
              <a:cs typeface="Times New Roman"/>
            </a:endParaRPr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400" b="0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 bwMode="auto">
        <a:prstGeom prst="rect">
          <a:avLst/>
        </a:prstGeom>
        <a:noFill/>
        <a:ln>
          <a:noFill/>
        </a:ln>
      </c:spPr>
    </c:floor>
    <c:sideWall>
      <c:thickness val="0"/>
      <c:spPr bwMode="auto">
        <a:prstGeom prst="rect">
          <a:avLst/>
        </a:prstGeom>
        <a:noFill/>
        <a:ln>
          <a:noFill/>
        </a:ln>
      </c:spPr>
    </c:sideWall>
    <c:backWall>
      <c:thickness val="0"/>
      <c:spPr bwMode="auto">
        <a:prstGeom prst="rect">
          <a:avLst/>
        </a:prstGeom>
        <a:noFill/>
        <a:ln>
          <a:noFill/>
        </a:ln>
      </c:spPr>
    </c:backWall>
    <c:plotArea>
      <c:layout>
        <c:manualLayout/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30339999999999999"/>
                  <c:y val="-0.095449999999999993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>
              <c:idx val="1"/>
              <c:dLblPos val="outEnd"/>
              <c:layout>
                <c:manualLayout>
                  <c:x val="0.028740000000000002"/>
                  <c:y val="-0.065449999999999994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75</c:v>
                </c:pt>
                <c:pt idx="1">
                  <c:v>84</c:v>
                </c:pt>
              </c:numCache>
            </c:numRef>
          </c:val>
        </c:ser>
        <c:dLbls>
          <c:separator xml:space="preserve"> </c:separator>
          <c:showBubbleSize val="0"/>
          <c:showCatName val="0"/>
          <c:showLeaderLines val="0"/>
          <c:showLegendKey val="0"/>
          <c:showPercent val="0"/>
          <c:showSerName val="0"/>
          <c:showVal val="1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shape val="box"/>
        <c:axId val="2140789969"/>
        <c:axId val="2140789970"/>
      </c:bar3DChart>
      <c:catAx>
        <c:axId val="214078996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70"/>
        <c:crosses val="autoZero"/>
        <c:auto val="1"/>
        <c:lblAlgn val="ctr"/>
        <c:lblOffset val="100"/>
        <c:tickMarkSkip val="1"/>
        <c:noMultiLvlLbl val="0"/>
      </c:catAx>
      <c:valAx>
        <c:axId val="2140789970"/>
        <c:scaling>
          <c:orientation val="minMax"/>
          <c:min val="0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69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plotVisOnly val="1"/>
    <c:dispBlanksAs val="gap"/>
    <c:showDLblsOverMax val="0"/>
  </c:chart>
  <c:spPr bwMode="auto">
    <a:xfrm>
      <a:off x="0" y="2240055"/>
      <a:ext cx="4674602" cy="4052968"/>
    </a:xfrm>
    <a:prstGeom prst="rect">
      <a:avLst/>
    </a:prstGeom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</c:spPr>
  <c:txPr>
    <a:bodyPr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 marL="0" marR="0" lvl="0" indent="0" algn="ctr" defTabSz="914400">
              <a:lnSpc>
                <a:spcPts val="10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1" i="0" u="none" strike="noStrike" cap="none" spc="0">
                <a:ln>
                  <a:noFill/>
                </a:ln>
                <a:solidFill>
                  <a:schemeClr val="tx1"/>
                </a:solidFill>
                <a:latin typeface="Times New Roman"/>
                <a:ea typeface="Arial"/>
                <a:cs typeface="Times New Roman"/>
              </a:rPr>
              <a:t>ВЫДАНО ПРЕДПИСАНИЙ</a:t>
            </a:r>
            <a:endParaRPr sz="1400">
              <a:solidFill>
                <a:schemeClr val="tx1"/>
              </a:solidFill>
            </a:endParaRPr>
          </a:p>
          <a:p>
            <a:pPr marL="0" marR="0" lvl="0" indent="0" algn="ctr" defTabSz="914400">
              <a:lnSpc>
                <a:spcPts val="10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1" i="0" u="none" strike="noStrike" cap="none" spc="0">
                <a:ln>
                  <a:noFill/>
                </a:ln>
                <a:solidFill>
                  <a:schemeClr val="tx1"/>
                </a:solidFill>
                <a:latin typeface="Times New Roman"/>
                <a:ea typeface="Arial"/>
                <a:cs typeface="Times New Roman"/>
              </a:rPr>
              <a:t>(ПУНКТОВ ПРЕДПИСАНИЙ)</a:t>
            </a:r>
            <a:endParaRPr sz="1400" b="1" i="0" u="none" strike="noStrike" cap="none" spc="0">
              <a:ln>
                <a:noFill/>
              </a:ln>
              <a:solidFill>
                <a:schemeClr val="tx1"/>
              </a:solidFill>
              <a:latin typeface="Times New Roman"/>
              <a:ea typeface="Arial"/>
              <a:cs typeface="Times New Roman"/>
            </a:endParaRPr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400" b="0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 bwMode="auto">
        <a:prstGeom prst="rect">
          <a:avLst/>
        </a:prstGeom>
        <a:noFill/>
        <a:ln>
          <a:noFill/>
        </a:ln>
      </c:spPr>
    </c:floor>
    <c:sideWall>
      <c:thickness val="0"/>
      <c:spPr bwMode="auto">
        <a:prstGeom prst="rect">
          <a:avLst/>
        </a:prstGeom>
        <a:noFill/>
        <a:ln>
          <a:noFill/>
        </a:ln>
      </c:spPr>
    </c:sideWall>
    <c:backWall>
      <c:thickness val="0"/>
      <c:spPr bwMode="auto">
        <a:prstGeom prst="rect">
          <a:avLst/>
        </a:prstGeom>
        <a:noFill/>
        <a:ln>
          <a:noFill/>
        </a:ln>
      </c:spPr>
    </c:backWall>
    <c:plotArea>
      <c:layout>
        <c:manualLayout/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26429999999999999"/>
                  <c:y val="-0.054489999999999997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p>
                    <a:pPr>
                      <a:defRPr sz="18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sz="1800"/>
                      <a:t>54 (108</a:t>
                    </a:r>
                    <a:r>
                      <a:rPr sz="1800"/>
                      <a:t>)</a:t>
                    </a:r>
                    <a:endParaRPr sz="1800"/>
                  </a:p>
                </c:rich>
              </c:tx>
              <c:txPr>
                <a:bodyPr/>
                <a:p>
                  <a:pPr>
                    <a:defRPr sz="18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dLbl>
              <c:idx val="1"/>
              <c:dLblPos val="outEnd"/>
              <c:layout>
                <c:manualLayout>
                  <c:x val="0.028740000000000002"/>
                  <c:y val="-0.065449999999999994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p>
                    <a:pPr>
                      <a:defRPr sz="18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/>
                      <a:t>33 (100)</a:t>
                    </a:r>
                    <a:endParaRPr/>
                  </a:p>
                </c:rich>
              </c:tx>
              <c:txPr>
                <a:bodyPr/>
                <a:p>
                  <a:pPr>
                    <a:defRPr sz="18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1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54</c:v>
                </c:pt>
                <c:pt idx="1">
                  <c:v>33</c:v>
                </c:pt>
              </c:numCache>
            </c:numRef>
          </c:val>
        </c:ser>
        <c:dLbls>
          <c:separator xml:space="preserve"> </c:separator>
          <c:showBubbleSize val="0"/>
          <c:showCatName val="0"/>
          <c:showLeaderLines val="0"/>
          <c:showLegendKey val="0"/>
          <c:showPercent val="0"/>
          <c:showSerName val="0"/>
          <c:showVal val="1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shape val="box"/>
        <c:axId val="2140789975"/>
        <c:axId val="2140789976"/>
      </c:bar3DChart>
      <c:catAx>
        <c:axId val="21407899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76"/>
        <c:crosses val="autoZero"/>
        <c:auto val="1"/>
        <c:lblAlgn val="ctr"/>
        <c:lblOffset val="100"/>
        <c:tickMarkSkip val="1"/>
        <c:noMultiLvlLbl val="0"/>
      </c:catAx>
      <c:valAx>
        <c:axId val="2140789976"/>
        <c:scaling>
          <c:orientation val="minMax"/>
          <c:min val="0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75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plotVisOnly val="1"/>
    <c:dispBlanksAs val="gap"/>
    <c:showDLblsOverMax val="0"/>
  </c:chart>
  <c:spPr bwMode="auto">
    <a:xfrm>
      <a:off x="4674602" y="2240055"/>
      <a:ext cx="4469394" cy="4052970"/>
    </a:xfrm>
    <a:prstGeom prst="rect">
      <a:avLst/>
    </a:prstGeom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</c:spPr>
  <c:txPr>
    <a:bodyPr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 marL="0" marR="0" lvl="0" indent="0" algn="ctr" defTabSz="914400">
              <a:lnSpc>
                <a:spcPts val="10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КОЛИЧЕСТВО ПРОВЕДЕННЫХ ПРОВЕРОК  </a:t>
            </a:r>
            <a:endParaRPr lang="ru-RU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ctr" defTabSz="914400">
              <a:lnSpc>
                <a:spcPts val="10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В  2 КВАРТАЛЕ </a:t>
            </a: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2024 </a:t>
            </a: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ГОДА</a:t>
            </a:r>
            <a:endParaRPr>
              <a:solidFill>
                <a:schemeClr val="tx1"/>
              </a:solidFill>
              <a:latin typeface="Times New Roman"/>
              <a:cs typeface="Times New Roman"/>
            </a:endParaRPr>
          </a:p>
        </c:rich>
      </c:tx>
      <c:layout>
        <c:manualLayout>
          <c:x val="0.029499999999999998"/>
          <c:y val="0"/>
        </c:manualLayout>
      </c:layout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600" b="1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 bwMode="auto">
        <a:prstGeom prst="rect">
          <a:avLst/>
        </a:prstGeom>
        <a:noFill/>
        <a:ln>
          <a:noFill/>
        </a:ln>
      </c:spPr>
    </c:floor>
    <c:sideWall>
      <c:thickness val="0"/>
      <c:spPr bwMode="auto">
        <a:prstGeom prst="rect">
          <a:avLst/>
        </a:prstGeom>
        <a:noFill/>
        <a:ln>
          <a:noFill/>
        </a:ln>
      </c:spPr>
    </c:sideWall>
    <c:backWall>
      <c:thickness val="0"/>
      <c:spPr bwMode="auto">
        <a:prstGeom prst="rect">
          <a:avLst/>
        </a:prstGeom>
        <a:noFill/>
        <a:ln>
          <a:noFill/>
        </a:ln>
      </c:spPr>
    </c:backWall>
    <c:plotArea>
      <c:layout>
        <c:manualLayout/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плановые</c:v>
                </c:pt>
              </c:strCache>
            </c:strRef>
          </c:tx>
          <c:spPr bwMode="auto"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33189999999999997"/>
                  <c:y val="-0.034569999999999997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9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</c:f>
              <c:numCache>
                <c:formatCode>General</c:formatCode>
                <c:ptCount val="1"/>
                <c:pt idx="0">
                  <c:v>2024</c:v>
                </c:pt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56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 xml:space="preserve">внеплановые </c:v>
                </c:pt>
              </c:strCache>
            </c:strRef>
          </c:tx>
          <c:spPr bwMode="auto">
            <a:prstGeom prst="rect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14749999999999999"/>
                  <c:y val="-0.063039999999999999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2400">
                    <a:solidFill>
                      <a:schemeClr val="bg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/>
              </a:p>
            </c:txPr>
          </c:dLbls>
          <c:cat>
            <c:numRef>
              <c:f>Sheet1!$A$2</c:f>
              <c:numCache>
                <c:formatCode>General</c:formatCode>
                <c:ptCount val="1"/>
                <c:pt idx="0">
                  <c:v>2024</c:v>
                </c:pt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ПГН</c:v>
                </c:pt>
              </c:strCache>
            </c:strRef>
          </c:tx>
          <c:spPr bwMode="auto">
            <a:prstGeom prst="rect">
              <a:avLst/>
            </a:prstGeom>
            <a:gradFill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38719999999999997"/>
                  <c:y val="-0.065079999999999999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24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</c:f>
              <c:numCache>
                <c:formatCode>General</c:formatCode>
                <c:ptCount val="1"/>
                <c:pt idx="0">
                  <c:v>2024</c:v>
                </c:pt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dLbls>
          <c:separator xml:space="preserve"> </c:separator>
          <c:showBubbleSize val="0"/>
          <c:showCatName val="0"/>
          <c:showLeaderLines val="0"/>
          <c:showLegendKey val="0"/>
          <c:showPercent val="0"/>
          <c:showSerName val="0"/>
          <c:showVal val="1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sz="9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shape val="box"/>
        <c:axId val="2140789931"/>
        <c:axId val="2140789932"/>
      </c:bar3DChart>
      <c:catAx>
        <c:axId val="21407899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</c:spPr>
        <c:txPr>
          <a:bodyPr/>
          <a:p>
            <a:pPr>
              <a:defRPr sz="9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32"/>
        <c:crosses val="autoZero"/>
        <c:auto val="1"/>
        <c:lblAlgn val="ctr"/>
        <c:lblOffset val="100"/>
        <c:tickMarkSkip val="1"/>
        <c:noMultiLvlLbl val="0"/>
      </c:catAx>
      <c:valAx>
        <c:axId val="2140789932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31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 bwMode="auto">
    <a:xfrm>
      <a:off x="4578908" y="1996378"/>
      <a:ext cx="4565088" cy="4296645"/>
    </a:xfrm>
    <a:prstGeom prst="rect">
      <a:avLst/>
    </a:prstGeom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</c:spPr>
  <c:txPr>
    <a:bodyPr/>
    <a:p>
      <a:pPr>
        <a:defRPr sz="900">
          <a:solidFill>
            <a:schemeClr val="tx2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 marL="0" marR="0" lvl="0" indent="0" algn="ctr" defTabSz="914400">
              <a:lnSpc>
                <a:spcPts val="10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КОЛИЧЕСТВО ПРОВЕДЕННЫХ ПРОВЕРОК  </a:t>
            </a:r>
            <a:endParaRPr lang="ru-RU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ctr" defTabSz="914400">
              <a:lnSpc>
                <a:spcPts val="10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В  2 КВАРТАЛЕ </a:t>
            </a: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2023 </a:t>
            </a: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ГОДА</a:t>
            </a:r>
            <a:endParaRPr>
              <a:solidFill>
                <a:schemeClr val="tx1"/>
              </a:solidFill>
              <a:latin typeface="Times New Roman"/>
              <a:cs typeface="Times New Roman"/>
            </a:endParaRPr>
          </a:p>
        </c:rich>
      </c:tx>
      <c:layout>
        <c:manualLayout>
          <c:x val="0.029499999999999998"/>
          <c:y val="0"/>
        </c:manualLayout>
      </c:layout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sz="1600" b="1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 bwMode="auto">
        <a:prstGeom prst="rect">
          <a:avLst/>
        </a:prstGeom>
        <a:noFill/>
        <a:ln>
          <a:noFill/>
        </a:ln>
      </c:spPr>
    </c:floor>
    <c:sideWall>
      <c:thickness val="0"/>
      <c:spPr bwMode="auto">
        <a:prstGeom prst="rect">
          <a:avLst/>
        </a:prstGeom>
        <a:noFill/>
        <a:ln>
          <a:noFill/>
        </a:ln>
      </c:spPr>
    </c:sideWall>
    <c:backWall>
      <c:thickness val="0"/>
      <c:spPr bwMode="auto">
        <a:prstGeom prst="rect">
          <a:avLst/>
        </a:prstGeom>
        <a:noFill/>
        <a:ln>
          <a:noFill/>
        </a:ln>
      </c:spPr>
    </c:backWall>
    <c:plotArea>
      <c:layout>
        <c:manualLayout/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плановые</c:v>
                </c:pt>
              </c:strCache>
            </c:strRef>
          </c:tx>
          <c:spPr bwMode="auto"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33189999999999997"/>
                  <c:y val="-0.034569999999999997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9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</c:f>
              <c:numCache>
                <c:formatCode>General</c:formatCode>
                <c:ptCount val="1"/>
                <c:pt idx="0">
                  <c:v>2024</c:v>
                </c:pt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42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 xml:space="preserve">внеплановые </c:v>
                </c:pt>
              </c:strCache>
            </c:strRef>
          </c:tx>
          <c:spPr bwMode="auto">
            <a:prstGeom prst="rect">
              <a:avLst/>
            </a:prstGeom>
            <a:gradFill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14749999999999999"/>
                  <c:y val="-0.063039999999999999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2400">
                    <a:solidFill>
                      <a:schemeClr val="bg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/>
              </a:p>
            </c:txPr>
          </c:dLbls>
          <c:cat>
            <c:numRef>
              <c:f>Sheet1!$A$2</c:f>
              <c:numCache>
                <c:formatCode>General</c:formatCode>
                <c:ptCount val="1"/>
                <c:pt idx="0">
                  <c:v>2024</c:v>
                </c:pt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ПГН</c:v>
                </c:pt>
              </c:strCache>
            </c:strRef>
          </c:tx>
          <c:spPr bwMode="auto">
            <a:prstGeom prst="rect">
              <a:avLst/>
            </a:prstGeom>
            <a:gradFill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c:spPr>
          <c:invertIfNegative val="0"/>
          <c:dLbls>
            <c:dLbl>
              <c:idx val="0"/>
              <c:dLblPos val="outEnd"/>
              <c:layout>
                <c:manualLayout>
                  <c:x val="0.038719999999999997"/>
                  <c:y val="-0.065079999999999999"/>
                </c:manualLayout>
              </c:layout>
              <c:separator xml:space="preserve"> </c:separator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/>
                <a:p>
                  <a:pPr>
                    <a:defRPr sz="2400" b="1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/>
                </a:p>
              </c:txPr>
            </c:dLbl>
            <c:separator xml:space="preserve"> </c:separator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sz="24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numRef>
              <c:f>Sheet1!$A$2</c:f>
              <c:numCache>
                <c:formatCode>General</c:formatCode>
                <c:ptCount val="1"/>
                <c:pt idx="0">
                  <c:v>2024</c:v>
                </c:pt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dLbls>
          <c:separator xml:space="preserve"> </c:separator>
          <c:showBubbleSize val="0"/>
          <c:showCatName val="0"/>
          <c:showLeaderLines val="0"/>
          <c:showLegendKey val="0"/>
          <c:showPercent val="0"/>
          <c:showSerName val="0"/>
          <c:showVal val="1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sz="9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shape val="box"/>
        <c:axId val="2140789937"/>
        <c:axId val="2140789938"/>
      </c:bar3DChart>
      <c:catAx>
        <c:axId val="214078993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</c:spPr>
        <c:txPr>
          <a:bodyPr/>
          <a:p>
            <a:pPr>
              <a:defRPr sz="9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38"/>
        <c:crosses val="autoZero"/>
        <c:auto val="1"/>
        <c:lblAlgn val="ctr"/>
        <c:lblOffset val="100"/>
        <c:tickMarkSkip val="1"/>
        <c:noMultiLvlLbl val="0"/>
      </c:catAx>
      <c:valAx>
        <c:axId val="2140789938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sz="9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/>
          </a:p>
        </c:txPr>
        <c:crossAx val="2140789937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 bwMode="auto">
    <a:xfrm>
      <a:off x="0" y="1996378"/>
      <a:ext cx="4538196" cy="4296645"/>
    </a:xfrm>
    <a:prstGeom prst="rect">
      <a:avLst/>
    </a:prstGeom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</c:spPr>
  <c:txPr>
    <a:bodyPr/>
    <a:p>
      <a:pPr>
        <a:defRPr sz="900">
          <a:solidFill>
            <a:schemeClr val="tx2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/>
  </cs:axisTitle>
  <cs:category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tx2"/>
    </cs:fontRef>
    <cs:defRPr sz="900"/>
  </cs:dataLabel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 bwMode="auto">
      <a:prstGeom prst="rect">
        <a:avLst/>
      </a:prstGeom>
      <a:ln w="12700">
        <a:solidFill>
          <a:schemeClr val="lt2"/>
        </a:solidFill>
        <a:round/>
      </a:ln>
    </cs:spPr>
  </cs:dataPointMarker>
  <cs:dataPointWirefram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 bwMode="auto">
      <a:prstGeom prst="rect">
        <a:avLst/>
      </a:prstGeom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/>
  </cs:title>
  <cs:trendline>
    <cs:lnRef idx="0">
      <cs:styleClr val="auto"/>
    </cs:lnRef>
    <cs:fillRef idx="0"/>
    <cs:effectRef idx="0"/>
    <cs:fontRef idx="minor">
      <a:schemeClr val="tx2"/>
    </cs:fontRef>
    <cs:spPr bwMode="auto">
      <a:prstGeom prst="rect">
        <a:avLst/>
      </a:prstGeom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/>
  </cs:trendlineLabel>
  <cs:upBar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/>
  </cs:valueAxis>
  <cs:wall>
    <cs:lnRef idx="0"/>
    <cs:fillRef idx="0"/>
    <cs:effectRef idx="0"/>
    <cs:fontRef idx="minor">
      <a:schemeClr val="tx2"/>
    </cs:fontRef>
  </cs:wall>
  <cs:dataPointMarkerLayout symbol="circle" size="6"/>
</cs:chartStyle>
</file>

<file path=ppt/charts/style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/>
  </cs:axisTitle>
  <cs:category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tx2"/>
    </cs:fontRef>
    <cs:defRPr sz="900"/>
  </cs:dataLabel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 bwMode="auto">
      <a:prstGeom prst="rect">
        <a:avLst/>
      </a:prstGeom>
      <a:ln w="12700">
        <a:solidFill>
          <a:schemeClr val="lt2"/>
        </a:solidFill>
        <a:round/>
      </a:ln>
    </cs:spPr>
  </cs:dataPointMarker>
  <cs:dataPointWirefram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 bwMode="auto">
      <a:prstGeom prst="rect">
        <a:avLst/>
      </a:prstGeom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/>
  </cs:title>
  <cs:trendline>
    <cs:lnRef idx="0">
      <cs:styleClr val="auto"/>
    </cs:lnRef>
    <cs:fillRef idx="0"/>
    <cs:effectRef idx="0"/>
    <cs:fontRef idx="minor">
      <a:schemeClr val="tx2"/>
    </cs:fontRef>
    <cs:spPr bwMode="auto">
      <a:prstGeom prst="rect">
        <a:avLst/>
      </a:prstGeom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/>
  </cs:trendlineLabel>
  <cs:upBar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/>
  </cs:valueAxis>
  <cs:wall>
    <cs:lnRef idx="0"/>
    <cs:fillRef idx="0"/>
    <cs:effectRef idx="0"/>
    <cs:fontRef idx="minor">
      <a:schemeClr val="tx2"/>
    </cs:fontRef>
  </cs:wall>
  <cs:dataPointMarkerLayout symbol="circle" size="6"/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drawings/_rels/.rels><?xml version="1.0" encoding="UTF-8" standalone="yes"?><Relationships xmlns="http://schemas.openxmlformats.org/package/2006/relationships"></Relationships>
</file>

<file path=ppt/drawings/drawing1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0.0076099999999999996</cdr:x>
      <cdr:y>0.68056000000000005</cdr:y>
    </cdr:from>
    <cdr:to>
      <cdr:x>1</cdr:x>
      <cdr:y>0.95833000000000002</cdr:y>
    </cdr:to>
    <cdr:sp>
      <cdr:nvSpPr>
        <cdr:cNvPr id="2" name="TextBox 1"/>
        <cdr:cNvSpPr txBox="1"/>
      </cdr:nvSpPr>
      <cdr:spPr bwMode="auto">
        <a:xfrm>
          <a:off x="69316" y="3528392"/>
          <a:ext cx="9039188" cy="1440143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r>
            <a:rPr lang="ru-RU" sz="2200" b="1">
              <a:latin typeface="Times New Roman"/>
              <a:cs typeface="Times New Roman"/>
            </a:rPr>
            <a:t>Юрий Александрович </a:t>
          </a:r>
          <a:r>
            <a:rPr lang="ru-RU" sz="2200" b="1">
              <a:latin typeface="Times New Roman"/>
              <a:cs typeface="Times New Roman"/>
            </a:rPr>
            <a:t>Татурин</a:t>
          </a:r>
          <a:r>
            <a:rPr lang="ru-RU" sz="2200" b="1">
              <a:latin typeface="Times New Roman"/>
              <a:cs typeface="Times New Roman"/>
            </a:rPr>
            <a:t>,</a:t>
          </a:r>
          <a:endParaRPr/>
        </a:p>
        <a:p>
          <a:pPr algn="ctr">
            <a:defRPr/>
          </a:pPr>
          <a:r>
            <a:rPr lang="ru-RU" sz="2200" b="1">
              <a:latin typeface="Times New Roman"/>
              <a:cs typeface="Times New Roman"/>
            </a:rPr>
            <a:t>Начальник </a:t>
          </a:r>
          <a:r>
            <a:rPr lang="ru-RU" sz="2200" b="1">
              <a:latin typeface="Times New Roman"/>
              <a:cs typeface="Times New Roman"/>
            </a:rPr>
            <a:t>отдела надзорной и разрешительной деятельности по радиационной безопасности </a:t>
          </a:r>
          <a:endParaRPr lang="ru-RU" sz="2200" b="1">
            <a:latin typeface="Times New Roman"/>
            <a:cs typeface="Times New Roman"/>
          </a:endParaRPr>
        </a:p>
      </cdr:txBody>
    </cdr:sp>
  </cdr:relSizeAnchor>
</c:userShap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C71EC6-210F-42DE-9C53-41977AD35B3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 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.pn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.pn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image" Target="../media/image6.pn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 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 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chart" Target="../charts/chart4.xml" 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 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chart" Target="../charts/chart6.xml" /><Relationship Id="rId6" Type="http://schemas.openxmlformats.org/officeDocument/2006/relationships/chart" Target="../charts/chart7.xml" 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8.xml" /><Relationship Id="rId5" Type="http://schemas.openxmlformats.org/officeDocument/2006/relationships/chart" Target="../charts/chart9.xml" 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chart" Target="../charts/chart10.xml" /><Relationship Id="rId8" Type="http://schemas.openxmlformats.org/officeDocument/2006/relationships/chart" Target="../charts/chart11.xml" 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chart" Target="../charts/chart12.xml" /><Relationship Id="rId8" Type="http://schemas.openxmlformats.org/officeDocument/2006/relationships/chart" Target="../charts/chart13.xml" /><Relationship Id="rId9" Type="http://schemas.openxmlformats.org/officeDocument/2006/relationships/chart" Target="../charts/chart14.xml" /><Relationship Id="rId10" Type="http://schemas.openxmlformats.org/officeDocument/2006/relationships/chart" Target="../charts/chart1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38224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cxnSp>
        <p:nvCxnSpPr>
          <p:cNvPr id="6" name="Прямая соединительная линия 5"/>
          <p:cNvCxnSpPr>
            <a:cxnSpLocks/>
          </p:cNvCxnSpPr>
          <p:nvPr/>
        </p:nvCxnSpPr>
        <p:spPr bwMode="auto">
          <a:xfrm>
            <a:off x="1547664" y="6021288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-45706" y="2996952"/>
            <a:ext cx="9141458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rgbClr val="4D4D4D"/>
                </a:solidFill>
                <a:latin typeface="Times New Roman"/>
                <a:cs typeface="Times New Roman"/>
              </a:rPr>
              <a:t>ОТДЕЛ НАДЗОРНОЙ И РАЗРЕШИТЕЛЬНОЙ ДЕЯТЕЛЬНОСТИ ПО РАДИАЦИОННОЙ БЕЗОПАСНОСТИ </a:t>
            </a:r>
            <a:endParaRPr lang="ru-RU" sz="24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4D4D4D"/>
              </a:solidFill>
              <a:latin typeface="Microsoft Sans Serif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solidFill>
          <a:schemeClr val="accent1">
            <a:alpha val="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" name="Прямоугольник 1945"/>
          <p:cNvSpPr/>
          <p:nvPr/>
        </p:nvSpPr>
        <p:spPr bwMode="auto">
          <a:xfrm>
            <a:off x="599065" y="165050"/>
            <a:ext cx="7704813" cy="338536"/>
          </a:xfrm>
          <a:prstGeom prst="rect">
            <a:avLst/>
          </a:prstGeom>
          <a:noFill/>
        </p:spPr>
        <p:txBody>
          <a:bodyPr wrap="square" lIns="91422" tIns="45711" rIns="91422" bIns="45711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rgbClr val="002060"/>
                </a:solidFill>
                <a:latin typeface="Times New Roman"/>
                <a:cs typeface="Times New Roman"/>
              </a:rPr>
              <a:t>Центральное МТУ по надзору за ЯРБ Ростехнадзора</a:t>
            </a:r>
            <a:endParaRPr lang="ru-RU" sz="20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002060"/>
              </a:solidFill>
              <a:cs typeface="Times New Roman"/>
            </a:endParaRPr>
          </a:p>
        </p:txBody>
      </p:sp>
      <p:sp>
        <p:nvSpPr>
          <p:cNvPr id="1948" name="Номер слайда 1"/>
          <p:cNvSpPr txBox="1"/>
          <p:nvPr/>
        </p:nvSpPr>
        <p:spPr bwMode="auto">
          <a:xfrm>
            <a:off x="8707121" y="240661"/>
            <a:ext cx="288031" cy="18731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ru-RU"/>
            </a:defPPr>
            <a:lvl1pPr algn="r" defTabSz="902233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46772" indent="157320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895621" indent="312531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344496" indent="467742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1793355" indent="622979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3020412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6pPr>
            <a:lvl7pPr marL="3624489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7pPr>
            <a:lvl8pPr marL="4228570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4832657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8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cs typeface="Times New Roman"/>
            </a:endParaRPr>
          </a:p>
        </p:txBody>
      </p:sp>
      <p:pic>
        <p:nvPicPr>
          <p:cNvPr id="7" name="Picture 2" descr="C:\Users\oasmra\Downloads\Герб цветной.pn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50245" y="35671"/>
            <a:ext cx="648072" cy="604857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 noCrop="1"/>
          </p:cNvPicPr>
          <p:nvPr/>
        </p:nvPicPr>
        <p:blipFill>
          <a:blip r:embed="rId3"/>
          <a:stretch/>
        </p:blipFill>
        <p:spPr bwMode="auto">
          <a:xfrm>
            <a:off x="800819" y="205751"/>
            <a:ext cx="396043" cy="396043"/>
          </a:xfrm>
          <a:prstGeom prst="rect">
            <a:avLst/>
          </a:prstGeom>
          <a:solidFill>
            <a:srgbClr val="FFFF00"/>
          </a:solidFill>
          <a:effectLst>
            <a:innerShdw blurRad="114300">
              <a:prstClr val="black"/>
            </a:innerShdw>
          </a:effectLst>
        </p:spPr>
      </p:pic>
      <p:pic>
        <p:nvPicPr>
          <p:cNvPr id="10" name="Picture 12" descr="C:\Users\СВЕТА\Desktop\253644422.jpg"/>
          <p:cNvPicPr>
            <a:picLocks noChangeAspect="1" noChangeArrowheads="1" noCrop="1"/>
          </p:cNvPicPr>
          <p:nvPr/>
        </p:nvPicPr>
        <p:blipFill>
          <a:blip r:embed="rId4"/>
          <a:stretch/>
        </p:blipFill>
        <p:spPr bwMode="auto">
          <a:xfrm>
            <a:off x="8530270" y="115577"/>
            <a:ext cx="573633" cy="48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Номер слайда 8"/>
          <p:cNvSpPr txBox="1"/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395536" y="1196752"/>
            <a:ext cx="8455600" cy="4984698"/>
          </a:xfrm>
          <a:prstGeom prst="rect">
            <a:avLst/>
          </a:prstGeom>
          <a:effectLst>
            <a:innerShdw>
              <a:srgbClr val="002060"/>
            </a:innerShdw>
            <a:softEdge rad="63500"/>
          </a:effectLst>
        </p:spPr>
        <p:txBody>
          <a:bodyPr wrap="square">
            <a:spAutoFit/>
          </a:bodyPr>
          <a:lstStyle/>
          <a:p>
            <a:pPr algn="just" defTabSz="96403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latin typeface="Times New Roman"/>
                <a:cs typeface="Times New Roman"/>
              </a:rPr>
              <a:t>	</a:t>
            </a:r>
            <a:endParaRPr/>
          </a:p>
          <a:p>
            <a:pPr algn="just" defTabSz="964039">
              <a:lnSpc>
                <a:spcPct val="1139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latin typeface="Times New Roman"/>
                <a:cs typeface="Times New Roman"/>
              </a:rPr>
              <a:t>Проблемные </a:t>
            </a:r>
            <a:r>
              <a:rPr lang="ru-RU" sz="2400" b="1">
                <a:latin typeface="Times New Roman"/>
                <a:cs typeface="Times New Roman"/>
              </a:rPr>
              <a:t>вопросы по направлению обеспечения безопасности на </a:t>
            </a:r>
            <a:r>
              <a:rPr lang="ru-RU" sz="2400" b="1">
                <a:latin typeface="Times New Roman"/>
                <a:cs typeface="Times New Roman"/>
              </a:rPr>
              <a:t>РИ</a:t>
            </a:r>
            <a:endParaRPr lang="ru-RU" sz="2400" b="1">
              <a:latin typeface="Times New Roman"/>
              <a:cs typeface="Times New Roman"/>
            </a:endParaRPr>
          </a:p>
          <a:p>
            <a:pPr lvl="0" algn="just">
              <a:defRPr/>
            </a:pPr>
            <a:r>
              <a:rPr lang="ru-RU" sz="2400" b="1">
                <a:latin typeface="Times New Roman"/>
                <a:cs typeface="Times New Roman"/>
              </a:rPr>
              <a:t>       </a:t>
            </a:r>
            <a:r>
              <a:rPr lang="ru-RU" sz="2000">
                <a:latin typeface="Times New Roman"/>
                <a:cs typeface="Times New Roman"/>
              </a:rPr>
              <a:t>1</a:t>
            </a:r>
            <a:r>
              <a:rPr lang="ru-RU" sz="2400">
                <a:latin typeface="Times New Roman"/>
                <a:cs typeface="Times New Roman"/>
              </a:rPr>
              <a:t>.	</a:t>
            </a:r>
            <a:r>
              <a:rPr lang="ru-RU" sz="2000">
                <a:latin typeface="Times New Roman"/>
                <a:cs typeface="Times New Roman"/>
              </a:rPr>
              <a:t>Отсутствие у медицинских </a:t>
            </a:r>
            <a:r>
              <a:rPr lang="ru-RU" sz="2000">
                <a:latin typeface="Times New Roman"/>
                <a:cs typeface="Times New Roman"/>
              </a:rPr>
              <a:t>организаций, </a:t>
            </a:r>
            <a:r>
              <a:rPr lang="ru-RU" sz="2000">
                <a:latin typeface="Times New Roman"/>
                <a:cs typeface="Times New Roman"/>
              </a:rPr>
              <a:t>находящихся на удаленных территориях различных субъектов </a:t>
            </a:r>
            <a:r>
              <a:rPr lang="ru-RU" sz="2000">
                <a:latin typeface="Times New Roman"/>
                <a:cs typeface="Times New Roman"/>
              </a:rPr>
              <a:t>РФ - </a:t>
            </a:r>
            <a:r>
              <a:rPr lang="ru-RU" sz="2000">
                <a:latin typeface="Times New Roman"/>
                <a:cs typeface="Times New Roman"/>
              </a:rPr>
              <a:t>лицензий </a:t>
            </a:r>
            <a:r>
              <a:rPr lang="ru-RU" sz="2000">
                <a:latin typeface="Times New Roman"/>
                <a:cs typeface="Times New Roman"/>
              </a:rPr>
              <a:t>на проведение медицинских осмотров, у эксплуатирующих организаций -  лабораторий психофизиологического обследования. </a:t>
            </a:r>
            <a:endParaRPr lang="ru-RU" sz="2000">
              <a:latin typeface="Times New Roman"/>
              <a:cs typeface="Times New Roman"/>
            </a:endParaRPr>
          </a:p>
          <a:p>
            <a:pPr lvl="0" algn="just">
              <a:defRPr/>
            </a:pPr>
            <a:r>
              <a:rPr lang="ru-RU" sz="2000">
                <a:latin typeface="Times New Roman"/>
                <a:cs typeface="Times New Roman"/>
              </a:rPr>
              <a:t> </a:t>
            </a:r>
            <a:r>
              <a:rPr lang="ru-RU" sz="2000">
                <a:latin typeface="Times New Roman"/>
                <a:cs typeface="Times New Roman"/>
              </a:rPr>
              <a:t>      2. Не проводится обучение (повышение квалификации) сотрудников организаций, оказывающих услуги эксплуатирующим организациям, в частности медицинским организациям, по проведению технического обслуживания гамма-терапевтических аппаратов импортного производства на предприятии изготовители.</a:t>
            </a:r>
            <a:endParaRPr lang="ru-RU" sz="2000">
              <a:latin typeface="Times New Roman"/>
              <a:cs typeface="Times New Roman"/>
            </a:endParaRPr>
          </a:p>
          <a:p>
            <a:pPr lvl="0" algn="just">
              <a:defRPr/>
            </a:pPr>
            <a:r>
              <a:rPr lang="ru-RU" sz="2400">
                <a:latin typeface="Times New Roman"/>
                <a:cs typeface="Times New Roman"/>
              </a:rPr>
              <a:t>       </a:t>
            </a:r>
            <a:endParaRPr lang="ru-RU" sz="2400" b="1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4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FFC000"/>
              </a:solidFill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" name="Прямоугольник 1945"/>
          <p:cNvSpPr/>
          <p:nvPr/>
        </p:nvSpPr>
        <p:spPr bwMode="auto">
          <a:xfrm>
            <a:off x="599065" y="165050"/>
            <a:ext cx="7704813" cy="338536"/>
          </a:xfrm>
          <a:prstGeom prst="rect">
            <a:avLst/>
          </a:prstGeom>
          <a:noFill/>
        </p:spPr>
        <p:txBody>
          <a:bodyPr wrap="square" lIns="91422" tIns="45711" rIns="91422" bIns="45711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rgbClr val="002060"/>
                </a:solidFill>
                <a:latin typeface="Times New Roman"/>
                <a:cs typeface="Times New Roman"/>
              </a:rPr>
              <a:t>Центральное МТУ по надзору за ЯРБ Ростехнадзора</a:t>
            </a:r>
            <a:endParaRPr lang="ru-RU" sz="20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002060"/>
              </a:solidFill>
              <a:cs typeface="Times New Roman"/>
            </a:endParaRPr>
          </a:p>
        </p:txBody>
      </p:sp>
      <p:sp>
        <p:nvSpPr>
          <p:cNvPr id="1948" name="Номер слайда 1"/>
          <p:cNvSpPr txBox="1"/>
          <p:nvPr/>
        </p:nvSpPr>
        <p:spPr bwMode="auto">
          <a:xfrm>
            <a:off x="8707121" y="240661"/>
            <a:ext cx="288031" cy="18731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ru-RU"/>
            </a:defPPr>
            <a:lvl1pPr algn="r" defTabSz="902233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46772" indent="157320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895621" indent="312531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344496" indent="467742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1793355" indent="622979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3020412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6pPr>
            <a:lvl7pPr marL="3624489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7pPr>
            <a:lvl8pPr marL="4228570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4832657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8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cs typeface="Times New Roman"/>
            </a:endParaRPr>
          </a:p>
        </p:txBody>
      </p:sp>
      <p:pic>
        <p:nvPicPr>
          <p:cNvPr id="7" name="Picture 2" descr="C:\Users\oasmra\Downloads\Герб цветной.pn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50245" y="35671"/>
            <a:ext cx="648072" cy="604857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 noCrop="1"/>
          </p:cNvPicPr>
          <p:nvPr/>
        </p:nvPicPr>
        <p:blipFill>
          <a:blip r:embed="rId3"/>
          <a:stretch/>
        </p:blipFill>
        <p:spPr bwMode="auto">
          <a:xfrm>
            <a:off x="800819" y="205751"/>
            <a:ext cx="396043" cy="396043"/>
          </a:xfrm>
          <a:prstGeom prst="rect">
            <a:avLst/>
          </a:prstGeom>
          <a:solidFill>
            <a:srgbClr val="FFFF00"/>
          </a:solidFill>
          <a:effectLst>
            <a:innerShdw blurRad="114300">
              <a:prstClr val="black"/>
            </a:innerShdw>
          </a:effectLst>
        </p:spPr>
      </p:pic>
      <p:pic>
        <p:nvPicPr>
          <p:cNvPr id="10" name="Picture 12" descr="C:\Users\СВЕТА\Desktop\253644422.jpg"/>
          <p:cNvPicPr>
            <a:picLocks noChangeAspect="1" noChangeArrowheads="1" noCrop="1"/>
          </p:cNvPicPr>
          <p:nvPr/>
        </p:nvPicPr>
        <p:blipFill>
          <a:blip r:embed="rId4"/>
          <a:stretch/>
        </p:blipFill>
        <p:spPr bwMode="auto">
          <a:xfrm>
            <a:off x="8530270" y="115577"/>
            <a:ext cx="573633" cy="48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0078" y="-1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-2" y="6256426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Номер слайда 8"/>
          <p:cNvSpPr txBox="1"/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354192" y="1700808"/>
            <a:ext cx="8640960" cy="3170098"/>
          </a:xfrm>
          <a:prstGeom prst="rect">
            <a:avLst/>
          </a:prstGeom>
          <a:effectLst>
            <a:innerShdw>
              <a:srgbClr val="002060"/>
            </a:innerShdw>
            <a:softEdge rad="63500"/>
          </a:effectLst>
        </p:spPr>
        <p:txBody>
          <a:bodyPr wrap="square">
            <a:spAutoFit/>
          </a:bodyPr>
          <a:lstStyle/>
          <a:p>
            <a:pPr algn="ctr" defTabSz="96403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latin typeface="Times New Roman"/>
                <a:cs typeface="Times New Roman"/>
              </a:rPr>
              <a:t>Характерные нарушения </a:t>
            </a:r>
            <a:r>
              <a:rPr lang="ru-RU" sz="2400" b="1">
                <a:latin typeface="Times New Roman"/>
                <a:cs typeface="Times New Roman"/>
              </a:rPr>
              <a:t>ФЗ, </a:t>
            </a:r>
            <a:r>
              <a:rPr lang="ru-RU" sz="2400" b="1">
                <a:latin typeface="Times New Roman"/>
                <a:cs typeface="Times New Roman"/>
              </a:rPr>
              <a:t>выявляемые </a:t>
            </a:r>
            <a:r>
              <a:rPr lang="ru-RU" sz="2400" b="1">
                <a:latin typeface="Times New Roman"/>
                <a:cs typeface="Times New Roman"/>
              </a:rPr>
              <a:t>в ходе </a:t>
            </a:r>
            <a:r>
              <a:rPr lang="ru-RU" sz="2400" b="1">
                <a:latin typeface="Times New Roman"/>
                <a:cs typeface="Times New Roman"/>
              </a:rPr>
              <a:t>проверок</a:t>
            </a:r>
            <a:endParaRPr/>
          </a:p>
          <a:p>
            <a:pPr algn="just">
              <a:defRPr/>
            </a:pPr>
            <a:r>
              <a:rPr lang="ru-RU" sz="2400">
                <a:latin typeface="Times New Roman"/>
                <a:cs typeface="Times New Roman"/>
              </a:rPr>
              <a:t> 	</a:t>
            </a:r>
            <a:r>
              <a:rPr lang="ru-RU" sz="2000">
                <a:latin typeface="Times New Roman"/>
                <a:cs typeface="Times New Roman"/>
              </a:rPr>
              <a:t>Основными </a:t>
            </a:r>
            <a:r>
              <a:rPr lang="ru-RU" sz="2000">
                <a:latin typeface="Times New Roman"/>
                <a:cs typeface="Times New Roman"/>
              </a:rPr>
              <a:t>нарушениями требований к обеспечению </a:t>
            </a:r>
            <a:r>
              <a:rPr lang="ru-RU" sz="2000">
                <a:latin typeface="Times New Roman"/>
                <a:cs typeface="Times New Roman"/>
              </a:rPr>
              <a:t>ФЗ </a:t>
            </a:r>
            <a:r>
              <a:rPr lang="ru-RU" sz="2000">
                <a:latin typeface="Times New Roman"/>
                <a:cs typeface="Times New Roman"/>
              </a:rPr>
              <a:t>на радиационных объектах </a:t>
            </a:r>
            <a:r>
              <a:rPr lang="ru-RU" sz="2000">
                <a:latin typeface="Times New Roman"/>
                <a:cs typeface="Times New Roman"/>
              </a:rPr>
              <a:t>несвоевременная переработка </a:t>
            </a:r>
            <a:r>
              <a:rPr lang="ru-RU" sz="2000">
                <a:latin typeface="Times New Roman"/>
                <a:cs typeface="Times New Roman"/>
              </a:rPr>
              <a:t>документов по </a:t>
            </a:r>
            <a:r>
              <a:rPr lang="ru-RU" sz="2000">
                <a:latin typeface="Times New Roman"/>
                <a:cs typeface="Times New Roman"/>
              </a:rPr>
              <a:t>ФЗ </a:t>
            </a:r>
            <a:r>
              <a:rPr lang="ru-RU" sz="2000">
                <a:latin typeface="Times New Roman"/>
                <a:cs typeface="Times New Roman"/>
              </a:rPr>
              <a:t>в связи с изменениями нормативной </a:t>
            </a:r>
            <a:r>
              <a:rPr lang="ru-RU" sz="2000">
                <a:latin typeface="Times New Roman"/>
                <a:cs typeface="Times New Roman"/>
              </a:rPr>
              <a:t>базы ( с 01.04.2024 г. вступили в действие «Правила </a:t>
            </a:r>
            <a:r>
              <a:rPr lang="ru-RU" sz="2000">
                <a:latin typeface="Times New Roman"/>
                <a:cs typeface="Times New Roman"/>
              </a:rPr>
              <a:t>физической защиты радиоактивных веществ, радиационных источников, отдельных ядерных материалов и пунктов </a:t>
            </a:r>
            <a:r>
              <a:rPr lang="ru-RU" sz="2000">
                <a:latin typeface="Times New Roman"/>
                <a:cs typeface="Times New Roman"/>
              </a:rPr>
              <a:t>хранения» НП </a:t>
            </a:r>
            <a:r>
              <a:rPr lang="ru-RU" sz="2000">
                <a:latin typeface="Times New Roman"/>
                <a:cs typeface="Times New Roman"/>
              </a:rPr>
              <a:t>– 034 – </a:t>
            </a:r>
            <a:r>
              <a:rPr lang="ru-RU" sz="2000">
                <a:latin typeface="Times New Roman"/>
                <a:cs typeface="Times New Roman"/>
              </a:rPr>
              <a:t>23) и с опозданием разрабатывается </a:t>
            </a:r>
            <a:r>
              <a:rPr lang="ru-RU" sz="2000">
                <a:latin typeface="Times New Roman"/>
                <a:cs typeface="Times New Roman"/>
              </a:rPr>
              <a:t>и </a:t>
            </a:r>
            <a:r>
              <a:rPr lang="ru-RU" sz="2000">
                <a:latin typeface="Times New Roman"/>
                <a:cs typeface="Times New Roman"/>
              </a:rPr>
              <a:t>реализуется план </a:t>
            </a:r>
            <a:r>
              <a:rPr lang="ru-RU" sz="2000">
                <a:latin typeface="Times New Roman"/>
                <a:cs typeface="Times New Roman"/>
              </a:rPr>
              <a:t>мероприятий по приведению системы </a:t>
            </a:r>
            <a:r>
              <a:rPr lang="ru-RU" sz="2000">
                <a:latin typeface="Times New Roman"/>
                <a:cs typeface="Times New Roman"/>
              </a:rPr>
              <a:t>ФЗ радиационных источников </a:t>
            </a:r>
            <a:r>
              <a:rPr lang="ru-RU" sz="2000">
                <a:latin typeface="Times New Roman"/>
                <a:cs typeface="Times New Roman"/>
              </a:rPr>
              <a:t>в соответствие с требованиями введенных НД</a:t>
            </a:r>
            <a:r>
              <a:rPr lang="ru-RU" sz="2000">
                <a:latin typeface="Times New Roman"/>
                <a:cs typeface="Times New Roman"/>
              </a:rPr>
              <a:t>.</a:t>
            </a:r>
            <a:endParaRPr lang="ru-RU" sz="2000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FFC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" name="Прямоугольник 1945"/>
          <p:cNvSpPr/>
          <p:nvPr/>
        </p:nvSpPr>
        <p:spPr bwMode="auto">
          <a:xfrm>
            <a:off x="599065" y="165050"/>
            <a:ext cx="7704813" cy="338536"/>
          </a:xfrm>
          <a:prstGeom prst="rect">
            <a:avLst/>
          </a:prstGeom>
          <a:noFill/>
        </p:spPr>
        <p:txBody>
          <a:bodyPr wrap="square" lIns="91422" tIns="45711" rIns="91422" bIns="45711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rgbClr val="002060"/>
                </a:solidFill>
                <a:latin typeface="Times New Roman"/>
                <a:cs typeface="Times New Roman"/>
              </a:rPr>
              <a:t>Центральное МТУ по надзору за ЯРБ Ростехнадзора</a:t>
            </a:r>
            <a:endParaRPr lang="ru-RU" sz="20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002060"/>
              </a:solidFill>
              <a:cs typeface="Times New Roman"/>
            </a:endParaRPr>
          </a:p>
        </p:txBody>
      </p:sp>
      <p:sp>
        <p:nvSpPr>
          <p:cNvPr id="1948" name="Номер слайда 1"/>
          <p:cNvSpPr txBox="1"/>
          <p:nvPr/>
        </p:nvSpPr>
        <p:spPr bwMode="auto">
          <a:xfrm>
            <a:off x="8707121" y="240661"/>
            <a:ext cx="288031" cy="18731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ru-RU"/>
            </a:defPPr>
            <a:lvl1pPr algn="r" defTabSz="902233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46772" indent="157320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895621" indent="312531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344496" indent="467742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1793355" indent="622979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3020412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6pPr>
            <a:lvl7pPr marL="3624489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7pPr>
            <a:lvl8pPr marL="4228570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4832657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8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cs typeface="Times New Roman"/>
            </a:endParaRPr>
          </a:p>
        </p:txBody>
      </p:sp>
      <p:pic>
        <p:nvPicPr>
          <p:cNvPr id="7" name="Picture 2" descr="C:\Users\oasmra\Downloads\Герб цветной.pn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50245" y="35671"/>
            <a:ext cx="648072" cy="604857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 noCrop="1"/>
          </p:cNvPicPr>
          <p:nvPr/>
        </p:nvPicPr>
        <p:blipFill>
          <a:blip r:embed="rId3"/>
          <a:stretch/>
        </p:blipFill>
        <p:spPr bwMode="auto">
          <a:xfrm>
            <a:off x="800819" y="205751"/>
            <a:ext cx="396043" cy="396043"/>
          </a:xfrm>
          <a:prstGeom prst="rect">
            <a:avLst/>
          </a:prstGeom>
          <a:solidFill>
            <a:srgbClr val="FFFF00"/>
          </a:solidFill>
          <a:effectLst>
            <a:innerShdw blurRad="114300">
              <a:prstClr val="black"/>
            </a:innerShdw>
          </a:effectLst>
        </p:spPr>
      </p:pic>
      <p:pic>
        <p:nvPicPr>
          <p:cNvPr id="10" name="Picture 12" descr="C:\Users\СВЕТА\Desktop\253644422.jpg"/>
          <p:cNvPicPr>
            <a:picLocks noChangeAspect="1" noChangeArrowheads="1" noCrop="1"/>
          </p:cNvPicPr>
          <p:nvPr/>
        </p:nvPicPr>
        <p:blipFill>
          <a:blip r:embed="rId4"/>
          <a:stretch/>
        </p:blipFill>
        <p:spPr bwMode="auto">
          <a:xfrm>
            <a:off x="8530270" y="115577"/>
            <a:ext cx="573633" cy="48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Номер слайда 8"/>
          <p:cNvSpPr txBox="1"/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395536" y="1196752"/>
            <a:ext cx="8455600" cy="3695755"/>
          </a:xfrm>
          <a:prstGeom prst="rect">
            <a:avLst/>
          </a:prstGeom>
          <a:effectLst>
            <a:innerShdw>
              <a:srgbClr val="002060"/>
            </a:innerShdw>
            <a:softEdge rad="63500"/>
          </a:effectLst>
        </p:spPr>
        <p:txBody>
          <a:bodyPr wrap="square">
            <a:spAutoFit/>
          </a:bodyPr>
          <a:lstStyle/>
          <a:p>
            <a:pPr algn="just" defTabSz="964039">
              <a:lnSpc>
                <a:spcPct val="1139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latin typeface="Times New Roman"/>
                <a:cs typeface="Times New Roman"/>
              </a:rPr>
              <a:t>	</a:t>
            </a:r>
            <a:endParaRPr/>
          </a:p>
          <a:p>
            <a:pPr algn="just" defTabSz="964039">
              <a:lnSpc>
                <a:spcPct val="1139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latin typeface="Times New Roman"/>
                <a:cs typeface="Times New Roman"/>
              </a:rPr>
              <a:t>Характерные нарушения УК РВ и РАО, выявляемые </a:t>
            </a:r>
            <a:r>
              <a:rPr lang="ru-RU" sz="2000" b="1">
                <a:latin typeface="Times New Roman"/>
                <a:cs typeface="Times New Roman"/>
              </a:rPr>
              <a:t>в ходе </a:t>
            </a:r>
            <a:r>
              <a:rPr lang="ru-RU" sz="2000" b="1">
                <a:latin typeface="Times New Roman"/>
                <a:cs typeface="Times New Roman"/>
              </a:rPr>
              <a:t>проверок</a:t>
            </a:r>
            <a:endParaRPr lang="ru-RU" sz="2000" b="1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2400">
                <a:latin typeface="Times New Roman"/>
                <a:cs typeface="Times New Roman"/>
              </a:rPr>
              <a:t>     </a:t>
            </a:r>
            <a:r>
              <a:rPr lang="ru-RU" sz="2400">
                <a:latin typeface="Times New Roman"/>
                <a:cs typeface="Times New Roman"/>
              </a:rPr>
              <a:t> - </a:t>
            </a:r>
            <a:r>
              <a:rPr lang="ru-RU" sz="2000">
                <a:latin typeface="Times New Roman"/>
                <a:cs typeface="Times New Roman"/>
              </a:rPr>
              <a:t>Нарушена периодичность проведения повышения квалификации должностных лиц, ответственных за организацию учета и контроля РВ и РАО </a:t>
            </a:r>
            <a:r>
              <a:rPr lang="ru-RU" sz="2000">
                <a:latin typeface="Times New Roman"/>
                <a:cs typeface="Times New Roman"/>
              </a:rPr>
              <a:t>ворганизации</a:t>
            </a:r>
            <a:r>
              <a:rPr lang="ru-RU" sz="2000">
                <a:latin typeface="Times New Roman"/>
                <a:cs typeface="Times New Roman"/>
              </a:rPr>
              <a:t>, и лиц, ответственных за учет и контроль РВ и РАО (</a:t>
            </a:r>
            <a:r>
              <a:rPr lang="ru-RU" sz="2000">
                <a:latin typeface="Times New Roman"/>
                <a:cs typeface="Times New Roman"/>
              </a:rPr>
              <a:t>п.п</a:t>
            </a:r>
            <a:r>
              <a:rPr lang="ru-RU" sz="2000">
                <a:latin typeface="Times New Roman"/>
                <a:cs typeface="Times New Roman"/>
              </a:rPr>
              <a:t>. 83, 84 </a:t>
            </a:r>
            <a:r>
              <a:rPr lang="ru-RU" sz="2000">
                <a:latin typeface="Times New Roman"/>
                <a:cs typeface="Times New Roman"/>
              </a:rPr>
              <a:t>«НП-067-16</a:t>
            </a:r>
            <a:r>
              <a:rPr lang="ru-RU" sz="2000">
                <a:latin typeface="Times New Roman"/>
                <a:cs typeface="Times New Roman"/>
              </a:rPr>
              <a:t>) </a:t>
            </a:r>
            <a:endParaRPr lang="ru-RU" sz="20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2000">
                <a:latin typeface="Times New Roman"/>
                <a:cs typeface="Times New Roman"/>
              </a:rPr>
              <a:t> </a:t>
            </a:r>
            <a:r>
              <a:rPr lang="ru-RU" sz="2000">
                <a:latin typeface="Times New Roman"/>
                <a:cs typeface="Times New Roman"/>
              </a:rPr>
              <a:t>    -  положение по учету и контролю РВ в организации не в полной мере   соответствует  требованиям п. 15, НП-067-16;</a:t>
            </a:r>
            <a:endParaRPr/>
          </a:p>
          <a:p>
            <a:pPr algn="just">
              <a:defRPr/>
            </a:pPr>
            <a:r>
              <a:rPr lang="ru-RU" sz="2000">
                <a:latin typeface="Times New Roman"/>
                <a:cs typeface="Times New Roman"/>
              </a:rPr>
              <a:t>      -  </a:t>
            </a:r>
            <a:r>
              <a:rPr lang="ru-RU" sz="2000">
                <a:latin typeface="Times New Roman"/>
                <a:cs typeface="Times New Roman"/>
              </a:rPr>
              <a:t>журналы учета ЗРИ и  РАО не в полной мере соответствуют  требованиям п. 74. НП-067-16 (перечень обязательных сведений в журналах учета приведен в Приложениях №№ 3, 6  НП-067-16).</a:t>
            </a:r>
            <a:endParaRPr lang="ru-RU" sz="20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FFC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" name="Прямоугольник 1945"/>
          <p:cNvSpPr/>
          <p:nvPr/>
        </p:nvSpPr>
        <p:spPr bwMode="auto">
          <a:xfrm>
            <a:off x="599065" y="165050"/>
            <a:ext cx="7704813" cy="338536"/>
          </a:xfrm>
          <a:prstGeom prst="rect">
            <a:avLst/>
          </a:prstGeom>
          <a:noFill/>
        </p:spPr>
        <p:txBody>
          <a:bodyPr wrap="square" lIns="91422" tIns="45711" rIns="91422" bIns="45711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rgbClr val="002060"/>
                </a:solidFill>
                <a:latin typeface="Times New Roman"/>
                <a:cs typeface="Times New Roman"/>
              </a:rPr>
              <a:t>Центральное МТУ по надзору за ЯРБ Ростехнадзора</a:t>
            </a:r>
            <a:endParaRPr lang="ru-RU" sz="20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002060"/>
              </a:solidFill>
              <a:cs typeface="Times New Roman"/>
            </a:endParaRPr>
          </a:p>
        </p:txBody>
      </p:sp>
      <p:sp>
        <p:nvSpPr>
          <p:cNvPr id="1948" name="Номер слайда 1"/>
          <p:cNvSpPr txBox="1"/>
          <p:nvPr/>
        </p:nvSpPr>
        <p:spPr bwMode="auto">
          <a:xfrm>
            <a:off x="8707121" y="240661"/>
            <a:ext cx="288031" cy="18731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ru-RU"/>
            </a:defPPr>
            <a:lvl1pPr algn="r" defTabSz="902233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46772" indent="157320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895621" indent="312531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344496" indent="467742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1793355" indent="622979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3020412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6pPr>
            <a:lvl7pPr marL="3624489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7pPr>
            <a:lvl8pPr marL="4228570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4832657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8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cs typeface="Times New Roman"/>
            </a:endParaRPr>
          </a:p>
        </p:txBody>
      </p:sp>
      <p:pic>
        <p:nvPicPr>
          <p:cNvPr id="7" name="Picture 2" descr="C:\Users\oasmra\Downloads\Герб цветной.pn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50245" y="35671"/>
            <a:ext cx="648072" cy="604857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 noCrop="1"/>
          </p:cNvPicPr>
          <p:nvPr/>
        </p:nvPicPr>
        <p:blipFill>
          <a:blip r:embed="rId3"/>
          <a:stretch/>
        </p:blipFill>
        <p:spPr bwMode="auto">
          <a:xfrm>
            <a:off x="800819" y="205751"/>
            <a:ext cx="396043" cy="396043"/>
          </a:xfrm>
          <a:prstGeom prst="rect">
            <a:avLst/>
          </a:prstGeom>
          <a:solidFill>
            <a:srgbClr val="FFFF00"/>
          </a:solidFill>
          <a:effectLst>
            <a:innerShdw blurRad="114300">
              <a:prstClr val="black"/>
            </a:innerShdw>
          </a:effectLst>
        </p:spPr>
      </p:pic>
      <p:pic>
        <p:nvPicPr>
          <p:cNvPr id="10" name="Picture 12" descr="C:\Users\СВЕТА\Desktop\253644422.jpg"/>
          <p:cNvPicPr>
            <a:picLocks noChangeAspect="1" noChangeArrowheads="1" noCrop="1"/>
          </p:cNvPicPr>
          <p:nvPr/>
        </p:nvPicPr>
        <p:blipFill>
          <a:blip r:embed="rId4"/>
          <a:stretch/>
        </p:blipFill>
        <p:spPr bwMode="auto">
          <a:xfrm>
            <a:off x="8530270" y="115577"/>
            <a:ext cx="573633" cy="48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Номер слайда 8"/>
          <p:cNvSpPr txBox="1"/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474280" y="1196752"/>
            <a:ext cx="8376855" cy="3724096"/>
          </a:xfrm>
          <a:prstGeom prst="rect">
            <a:avLst/>
          </a:prstGeom>
          <a:effectLst>
            <a:innerShdw>
              <a:srgbClr val="002060"/>
            </a:innerShdw>
            <a:softEdge rad="63500"/>
          </a:effectLst>
        </p:spPr>
        <p:txBody>
          <a:bodyPr wrap="square">
            <a:spAutoFit/>
          </a:bodyPr>
          <a:lstStyle/>
          <a:p>
            <a:pPr algn="just" defTabSz="96403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400" b="1">
              <a:latin typeface="Times New Roman"/>
              <a:cs typeface="Times New Roman"/>
            </a:endParaRPr>
          </a:p>
          <a:p>
            <a:pPr algn="just" defTabSz="964039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latin typeface="Times New Roman"/>
                <a:cs typeface="Times New Roman"/>
              </a:rPr>
              <a:t>Характерные </a:t>
            </a:r>
            <a:r>
              <a:rPr lang="ru-RU" sz="2400" b="1">
                <a:latin typeface="Times New Roman"/>
                <a:cs typeface="Times New Roman"/>
              </a:rPr>
              <a:t>нарушения РБ, выявляемые </a:t>
            </a:r>
            <a:r>
              <a:rPr lang="ru-RU" sz="2400" b="1">
                <a:latin typeface="Times New Roman"/>
                <a:cs typeface="Times New Roman"/>
              </a:rPr>
              <a:t>в ходе </a:t>
            </a:r>
            <a:r>
              <a:rPr lang="ru-RU" sz="2400" b="1">
                <a:latin typeface="Times New Roman"/>
                <a:cs typeface="Times New Roman"/>
              </a:rPr>
              <a:t>проверок</a:t>
            </a:r>
            <a:endParaRPr lang="ru-RU" sz="2400" b="1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     </a:t>
            </a:r>
            <a:r>
              <a:rPr lang="ru-RU" sz="2400">
                <a:latin typeface="Times New Roman"/>
                <a:cs typeface="Times New Roman"/>
              </a:rPr>
              <a:t> </a:t>
            </a:r>
            <a:endParaRPr lang="ru-RU" sz="24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2000">
                <a:latin typeface="Times New Roman"/>
                <a:cs typeface="Times New Roman"/>
              </a:rPr>
              <a:t>	Основными </a:t>
            </a:r>
            <a:r>
              <a:rPr lang="ru-RU" sz="2000">
                <a:latin typeface="Times New Roman"/>
                <a:cs typeface="Times New Roman"/>
              </a:rPr>
              <a:t>нарушениями требований к обеспечению РБ на радиационных объектах продолжали оставаться порядок подготовки и допуска персонала к работе с РИ,  несвоевременная корректура документов по РБ в связи с изменениями нормативной базы и </a:t>
            </a:r>
            <a:r>
              <a:rPr lang="ru-RU" sz="2000">
                <a:latin typeface="Times New Roman"/>
                <a:cs typeface="Times New Roman"/>
              </a:rPr>
              <a:t>др.  (</a:t>
            </a:r>
            <a:r>
              <a:rPr lang="ru-RU" sz="2000">
                <a:latin typeface="Times New Roman"/>
                <a:cs typeface="Times New Roman"/>
              </a:rPr>
              <a:t>ПП РФ </a:t>
            </a:r>
            <a:endParaRPr lang="ru-RU" sz="20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2000">
                <a:latin typeface="Times New Roman"/>
                <a:cs typeface="Times New Roman"/>
              </a:rPr>
              <a:t>от 24 декабря 2021 года N </a:t>
            </a:r>
            <a:r>
              <a:rPr lang="ru-RU" sz="2000">
                <a:latin typeface="Times New Roman"/>
                <a:cs typeface="Times New Roman"/>
              </a:rPr>
              <a:t>2464 «О </a:t>
            </a:r>
            <a:r>
              <a:rPr lang="ru-RU" sz="2000">
                <a:latin typeface="Times New Roman"/>
                <a:cs typeface="Times New Roman"/>
              </a:rPr>
              <a:t>порядке обучения по охране труда и проверки знания требований охраны </a:t>
            </a:r>
            <a:r>
              <a:rPr lang="ru-RU" sz="2000">
                <a:latin typeface="Times New Roman"/>
                <a:cs typeface="Times New Roman"/>
              </a:rPr>
              <a:t>труда»).</a:t>
            </a:r>
            <a:endParaRPr lang="ru-RU" sz="2000">
              <a:latin typeface="Times New Roman"/>
              <a:cs typeface="Times New Roman"/>
            </a:endParaRPr>
          </a:p>
          <a:p>
            <a:pPr algn="just"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solidFill>
          <a:schemeClr val="accent1">
            <a:alpha val="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" name="Прямоугольник 1945"/>
          <p:cNvSpPr/>
          <p:nvPr/>
        </p:nvSpPr>
        <p:spPr bwMode="auto">
          <a:xfrm>
            <a:off x="599065" y="165050"/>
            <a:ext cx="7704813" cy="338536"/>
          </a:xfrm>
          <a:prstGeom prst="rect">
            <a:avLst/>
          </a:prstGeom>
          <a:noFill/>
        </p:spPr>
        <p:txBody>
          <a:bodyPr wrap="square" lIns="91422" tIns="45711" rIns="91422" bIns="45711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rgbClr val="002060"/>
                </a:solidFill>
                <a:latin typeface="Times New Roman"/>
                <a:cs typeface="Times New Roman"/>
              </a:rPr>
              <a:t>Центральное МТУ по надзору за ЯРБ Ростехнадзора</a:t>
            </a:r>
            <a:endParaRPr lang="ru-RU" sz="20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002060"/>
              </a:solidFill>
              <a:cs typeface="Times New Roman"/>
            </a:endParaRPr>
          </a:p>
        </p:txBody>
      </p:sp>
      <p:sp>
        <p:nvSpPr>
          <p:cNvPr id="1948" name="Номер слайда 1"/>
          <p:cNvSpPr txBox="1"/>
          <p:nvPr/>
        </p:nvSpPr>
        <p:spPr bwMode="auto">
          <a:xfrm>
            <a:off x="8707121" y="240661"/>
            <a:ext cx="288031" cy="18731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ru-RU"/>
            </a:defPPr>
            <a:lvl1pPr algn="r" defTabSz="902233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46772" indent="157320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895621" indent="312531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344496" indent="467742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1793355" indent="622979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3020412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6pPr>
            <a:lvl7pPr marL="3624489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7pPr>
            <a:lvl8pPr marL="4228570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4832657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8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cs typeface="Times New Roman"/>
            </a:endParaRPr>
          </a:p>
        </p:txBody>
      </p:sp>
      <p:pic>
        <p:nvPicPr>
          <p:cNvPr id="7" name="Picture 2" descr="C:\Users\oasmra\Downloads\Герб цветной.pn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50245" y="35671"/>
            <a:ext cx="648072" cy="604857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 noCrop="1"/>
          </p:cNvPicPr>
          <p:nvPr/>
        </p:nvPicPr>
        <p:blipFill>
          <a:blip r:embed="rId3"/>
          <a:stretch/>
        </p:blipFill>
        <p:spPr bwMode="auto">
          <a:xfrm>
            <a:off x="800819" y="205751"/>
            <a:ext cx="396043" cy="396043"/>
          </a:xfrm>
          <a:prstGeom prst="rect">
            <a:avLst/>
          </a:prstGeom>
          <a:solidFill>
            <a:srgbClr val="FFFF00"/>
          </a:solidFill>
          <a:effectLst>
            <a:innerShdw blurRad="114300">
              <a:prstClr val="black"/>
            </a:innerShdw>
          </a:effectLst>
        </p:spPr>
      </p:pic>
      <p:pic>
        <p:nvPicPr>
          <p:cNvPr id="10" name="Picture 12" descr="C:\Users\СВЕТА\Desktop\253644422.jpg"/>
          <p:cNvPicPr>
            <a:picLocks noChangeAspect="1" noChangeArrowheads="1" noCrop="1"/>
          </p:cNvPicPr>
          <p:nvPr/>
        </p:nvPicPr>
        <p:blipFill>
          <a:blip r:embed="rId4"/>
          <a:stretch/>
        </p:blipFill>
        <p:spPr bwMode="auto">
          <a:xfrm>
            <a:off x="8530270" y="115577"/>
            <a:ext cx="573633" cy="48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1088" y="6306867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Номер слайда 8"/>
          <p:cNvSpPr txBox="1"/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14" name="Picture 2" descr="C:\Users\oasmra\Downloads\Герб цветной.png"/>
          <p:cNvPicPr>
            <a:picLocks noChangeAspect="1" noChangeArrowheads="1"/>
          </p:cNvPicPr>
          <p:nvPr/>
        </p:nvPicPr>
        <p:blipFill>
          <a:blip r:embed="rId7"/>
          <a:stretch/>
        </p:blipFill>
        <p:spPr bwMode="auto">
          <a:xfrm>
            <a:off x="2339752" y="1196752"/>
            <a:ext cx="3781400" cy="3970255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 bwMode="auto">
          <a:xfrm>
            <a:off x="1097247" y="5174593"/>
            <a:ext cx="6963321" cy="830997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innerShdw>
              <a:srgbClr val="002060"/>
            </a:innerShdw>
            <a:reflection blurRad="6350" stA="50000" endA="300" endPos="55500" dist="50800" dir="5400000" sy="-100000" algn="bl" rotWithShape="0"/>
            <a:softEdge rad="63500"/>
          </a:effectLst>
        </p:spPr>
        <p:txBody>
          <a:bodyPr wrap="square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chemeClr val="tx2">
                    <a:lumMod val="50000"/>
                  </a:schemeClr>
                </a:solidFill>
                <a:latin typeface="Times New Roman"/>
                <a:cs typeface="Times New Roman"/>
              </a:rPr>
              <a:t>Начальник отдела </a:t>
            </a:r>
            <a:endParaRPr lang="ru-RU" sz="2000" b="1">
              <a:solidFill>
                <a:schemeClr val="tx2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chemeClr val="tx2">
                    <a:lumMod val="50000"/>
                  </a:schemeClr>
                </a:solidFill>
                <a:latin typeface="Times New Roman"/>
                <a:cs typeface="Times New Roman"/>
              </a:rPr>
              <a:t>Татурин</a:t>
            </a:r>
            <a:r>
              <a:rPr lang="ru-RU" sz="2000" b="1">
                <a:solidFill>
                  <a:schemeClr val="tx2">
                    <a:lumMod val="50000"/>
                  </a:schemeClr>
                </a:solidFill>
                <a:latin typeface="Times New Roman"/>
                <a:cs typeface="Times New Roman"/>
              </a:rPr>
              <a:t> Юрий </a:t>
            </a:r>
            <a:r>
              <a:rPr lang="ru-RU" sz="2000" b="1">
                <a:solidFill>
                  <a:schemeClr val="tx2">
                    <a:lumMod val="50000"/>
                  </a:schemeClr>
                </a:solidFill>
                <a:latin typeface="Times New Roman"/>
                <a:cs typeface="Times New Roman"/>
              </a:rPr>
              <a:t>Александрович </a:t>
            </a:r>
            <a:r>
              <a:rPr lang="ru-RU" sz="2000" b="1">
                <a:solidFill>
                  <a:schemeClr val="tx2">
                    <a:lumMod val="50000"/>
                  </a:schemeClr>
                </a:solidFill>
                <a:latin typeface="Times New Roman"/>
                <a:cs typeface="Times New Roman"/>
              </a:rPr>
              <a:t>доклад закончил. </a:t>
            </a:r>
            <a:endParaRPr/>
          </a:p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chemeClr val="tx2">
                    <a:lumMod val="50000"/>
                  </a:schemeClr>
                </a:solidFill>
                <a:latin typeface="Times New Roman"/>
                <a:cs typeface="Times New Roman"/>
              </a:rPr>
              <a:t>Спасибо за внимание!</a:t>
            </a:r>
            <a:endParaRPr lang="ru-RU" sz="20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chemeClr val="tx2">
                  <a:lumMod val="50000"/>
                </a:schemeClr>
              </a:solidFill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38224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46660" y="1367497"/>
            <a:ext cx="9049311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Лист № 1</a:t>
            </a:r>
            <a:endParaRPr/>
          </a:p>
          <a:p>
            <a:pPr algn="ctr">
              <a:defRPr/>
            </a:pPr>
            <a:endParaRPr lang="ru-RU" sz="16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В соответствии с положением об отделе, утвержденного приказом руководителя Центрального МТУ по надзору за ЯРБ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Ростехнадзора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 от </a:t>
            </a:r>
            <a:r>
              <a:rPr lang="ru-RU" sz="1600">
                <a:latin typeface="Times New Roman"/>
                <a:cs typeface="Times New Roman"/>
              </a:rPr>
              <a:t>11.01.2021 года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, отдел осуществляет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следующие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основные полномочия в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установленной сфере деятельности на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радиационно-опасных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объектах, расположенных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 на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территории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г.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Москвы, Московской области,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Тульской области, Орловской области, Рязанской области, Липецкой области, Тамбовской области, Белгородской области, Ивановской области, Ярославской области, Костромской области, </a:t>
            </a:r>
            <a:r>
              <a:rPr lang="ru-RU" sz="1600">
                <a:latin typeface="Times New Roman"/>
                <a:cs typeface="Times New Roman"/>
              </a:rPr>
              <a:t>Калужской </a:t>
            </a:r>
            <a:r>
              <a:rPr lang="ru-RU" sz="1600">
                <a:latin typeface="Times New Roman"/>
                <a:cs typeface="Times New Roman"/>
              </a:rPr>
              <a:t>области, Тверской области, Владимирской области, Смоленской области, Брянской области, Курской области, 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г. Севастополь, р. Крым, ДНР, ЛНР, Херсонской и Запорожской области путем проведения контрольно-надзорных мероприятий, а именно:</a:t>
            </a:r>
            <a:endParaRPr lang="ru-RU" sz="16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1. Организация подготовки и проведения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проверок (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инспекций)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соблюдения юридическими лицами и индивидуальными предпринимателями требований законодательства Российской Федерации, нормативных правовых актов Российской Федерации, норм и правил в области использовании атомной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энергии:</a:t>
            </a:r>
            <a:endParaRPr lang="ru-RU" sz="16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85750" indent="-285750" algn="just">
              <a:buFontTx/>
              <a:buChar char="-"/>
              <a:defRPr/>
            </a:pP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за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соблюдением норм и правил в области использования атомной энергии, условий действия лицензий на деятельность в области использования атомной энергии, разрешений на право ведения работ в области использования атомной энергии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;</a:t>
            </a:r>
            <a:endParaRPr/>
          </a:p>
          <a:p>
            <a:pPr algn="just">
              <a:defRPr/>
            </a:pP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-   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за радиационной и технической безопасностью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на объектах использования атомной энергии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;</a:t>
            </a:r>
            <a:endParaRPr lang="ru-RU" sz="16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38224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cxnSp>
        <p:nvCxnSpPr>
          <p:cNvPr id="6" name="Прямая соединительная линия 5"/>
          <p:cNvCxnSpPr>
            <a:cxnSpLocks/>
          </p:cNvCxnSpPr>
          <p:nvPr/>
        </p:nvCxnSpPr>
        <p:spPr bwMode="auto">
          <a:xfrm>
            <a:off x="1554572" y="5654941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46660" y="1367497"/>
            <a:ext cx="904931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Лист № 2</a:t>
            </a:r>
            <a:endParaRPr/>
          </a:p>
          <a:p>
            <a:pPr algn="just">
              <a:defRPr/>
            </a:pPr>
            <a:endParaRPr lang="ru-RU" sz="16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-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за физической защитой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радиационных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источников, пунктов хранения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радиоактивных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веществ, хранилищ радиоактивных отходов, за системами единого государственного учета и контроля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радиоактивных веществ и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радиоактивных отходов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;</a:t>
            </a:r>
            <a:endParaRPr/>
          </a:p>
          <a:p>
            <a:pPr algn="just">
              <a:defRPr/>
            </a:pP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-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за соблюдением в пределах компетенции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Ростехнадзора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 требований законодательства Российской Федерации в области обращения с радиоактивными отходами</a:t>
            </a:r>
            <a:r>
              <a:rPr lang="en-US" sz="1600">
                <a:solidFill>
                  <a:prstClr val="black"/>
                </a:solidFill>
                <a:latin typeface="Times New Roman"/>
                <a:cs typeface="Times New Roman"/>
              </a:rPr>
              <a:t>;</a:t>
            </a:r>
            <a:endParaRPr lang="ru-RU" sz="16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-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за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соблюдением требований технических регламентов в установленной сфере деятельности.</a:t>
            </a:r>
            <a:endParaRPr/>
          </a:p>
          <a:p>
            <a:pPr algn="just">
              <a:defRPr/>
            </a:pP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>
                <a:solidFill>
                  <a:prstClr val="black"/>
                </a:solidFill>
                <a:latin typeface="Times New Roman"/>
                <a:cs typeface="Times New Roman"/>
              </a:rPr>
              <a:t> 2. Осуществление деятельности </a:t>
            </a:r>
            <a:r>
              <a:rPr lang="ru-RU" sz="1600">
                <a:latin typeface="Times New Roman"/>
                <a:cs typeface="Times New Roman"/>
              </a:rPr>
              <a:t>по </a:t>
            </a:r>
            <a:r>
              <a:rPr lang="ru-RU" sz="1600">
                <a:latin typeface="Times New Roman"/>
                <a:cs typeface="Times New Roman"/>
              </a:rPr>
              <a:t>систематическому наблюдению за исполнением обязательных требований, анализу и прогнозированию состояния исполнения указанных требований при осуществлении юридическими лицами своей </a:t>
            </a:r>
            <a:r>
              <a:rPr lang="ru-RU" sz="1600">
                <a:latin typeface="Times New Roman"/>
                <a:cs typeface="Times New Roman"/>
              </a:rPr>
              <a:t>деятельности.</a:t>
            </a:r>
            <a:endParaRPr lang="ru-RU" sz="16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" name="Прямоугольник 1945"/>
          <p:cNvSpPr/>
          <p:nvPr/>
        </p:nvSpPr>
        <p:spPr bwMode="auto">
          <a:xfrm>
            <a:off x="599065" y="165050"/>
            <a:ext cx="7704813" cy="338536"/>
          </a:xfrm>
          <a:prstGeom prst="rect">
            <a:avLst/>
          </a:prstGeom>
          <a:noFill/>
        </p:spPr>
        <p:txBody>
          <a:bodyPr wrap="square" lIns="91422" tIns="45711" rIns="91422" bIns="45711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rgbClr val="002060"/>
                </a:solidFill>
                <a:latin typeface="Times New Roman"/>
                <a:cs typeface="Times New Roman"/>
              </a:rPr>
              <a:t>Центральное МТУ по надзору за ЯРБ Ростехнадзора</a:t>
            </a:r>
            <a:endParaRPr lang="ru-RU" sz="20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002060"/>
              </a:solidFill>
              <a:cs typeface="Times New Roman"/>
            </a:endParaRPr>
          </a:p>
        </p:txBody>
      </p:sp>
      <p:sp>
        <p:nvSpPr>
          <p:cNvPr id="1948" name="Номер слайда 1"/>
          <p:cNvSpPr txBox="1"/>
          <p:nvPr/>
        </p:nvSpPr>
        <p:spPr bwMode="auto">
          <a:xfrm>
            <a:off x="8707121" y="240661"/>
            <a:ext cx="288031" cy="18731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ru-RU"/>
            </a:defPPr>
            <a:lvl1pPr algn="r" defTabSz="902233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46772" indent="157320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895621" indent="312531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344496" indent="467742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1793355" indent="622979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3020412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6pPr>
            <a:lvl7pPr marL="3624489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7pPr>
            <a:lvl8pPr marL="4228570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4832657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8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cs typeface="Times New Roman"/>
            </a:endParaRPr>
          </a:p>
        </p:txBody>
      </p:sp>
      <p:pic>
        <p:nvPicPr>
          <p:cNvPr id="7" name="Picture 2" descr="C:\Users\oasmra\Downloads\Герб цветной.pn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50245" y="35671"/>
            <a:ext cx="648072" cy="604857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 noCrop="1"/>
          </p:cNvPicPr>
          <p:nvPr/>
        </p:nvPicPr>
        <p:blipFill>
          <a:blip r:embed="rId3"/>
          <a:stretch/>
        </p:blipFill>
        <p:spPr bwMode="auto">
          <a:xfrm>
            <a:off x="800819" y="205751"/>
            <a:ext cx="396043" cy="396043"/>
          </a:xfrm>
          <a:prstGeom prst="rect">
            <a:avLst/>
          </a:prstGeom>
          <a:solidFill>
            <a:srgbClr val="FFFF00"/>
          </a:solidFill>
          <a:effectLst>
            <a:innerShdw blurRad="114300">
              <a:prstClr val="black"/>
            </a:innerShdw>
          </a:effectLst>
        </p:spPr>
      </p:pic>
      <p:pic>
        <p:nvPicPr>
          <p:cNvPr id="10" name="Picture 12" descr="C:\Users\СВЕТА\Desktop\253644422.jpg"/>
          <p:cNvPicPr>
            <a:picLocks noChangeAspect="1" noChangeArrowheads="1" noCrop="1"/>
          </p:cNvPicPr>
          <p:nvPr/>
        </p:nvPicPr>
        <p:blipFill>
          <a:blip r:embed="rId4"/>
          <a:stretch/>
        </p:blipFill>
        <p:spPr bwMode="auto">
          <a:xfrm>
            <a:off x="8530270" y="115577"/>
            <a:ext cx="573633" cy="48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Номер слайда 8"/>
          <p:cNvSpPr txBox="1"/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35496" y="1367497"/>
            <a:ext cx="895365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800">
                <a:latin typeface="Times New Roman"/>
                <a:cs typeface="Times New Roman"/>
              </a:rPr>
              <a:t>Штатная численность отдела </a:t>
            </a:r>
            <a:r>
              <a:rPr lang="ru-RU" sz="2800">
                <a:solidFill>
                  <a:srgbClr val="C00000"/>
                </a:solidFill>
                <a:latin typeface="Times New Roman"/>
                <a:cs typeface="Times New Roman"/>
              </a:rPr>
              <a:t>по штату </a:t>
            </a:r>
            <a:r>
              <a:rPr lang="ru-RU" sz="2800">
                <a:solidFill>
                  <a:srgbClr val="FFFF00"/>
                </a:solidFill>
                <a:latin typeface="Times New Roman"/>
                <a:cs typeface="Times New Roman"/>
              </a:rPr>
              <a:t>/ </a:t>
            </a:r>
            <a:r>
              <a:rPr lang="ru-RU" sz="2800">
                <a:latin typeface="Times New Roman"/>
                <a:cs typeface="Times New Roman"/>
              </a:rPr>
              <a:t>в наличии:</a:t>
            </a:r>
            <a:endParaRPr/>
          </a:p>
          <a:p>
            <a:pPr lvl="0" algn="just">
              <a:defRPr/>
            </a:pPr>
            <a:r>
              <a:rPr lang="ru-RU" sz="2800">
                <a:latin typeface="Times New Roman"/>
                <a:cs typeface="Times New Roman"/>
              </a:rPr>
              <a:t>Начальник отдела </a:t>
            </a:r>
            <a:r>
              <a:rPr lang="ru-RU" sz="2800">
                <a:latin typeface="Times New Roman"/>
                <a:cs typeface="Times New Roman"/>
              </a:rPr>
              <a:t>-                                 </a:t>
            </a:r>
            <a:r>
              <a:rPr lang="ru-RU" sz="280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lang="ru-RU" sz="2800">
                <a:solidFill>
                  <a:srgbClr val="FFFF00"/>
                </a:solidFill>
                <a:latin typeface="Times New Roman"/>
                <a:cs typeface="Times New Roman"/>
              </a:rPr>
              <a:t>/1</a:t>
            </a:r>
            <a:r>
              <a:rPr lang="ru-RU" sz="2800">
                <a:latin typeface="Times New Roman"/>
                <a:cs typeface="Times New Roman"/>
              </a:rPr>
              <a:t>.</a:t>
            </a:r>
            <a:endParaRPr lang="ru-RU" sz="2800">
              <a:latin typeface="Times New Roman"/>
              <a:cs typeface="Times New Roman"/>
            </a:endParaRPr>
          </a:p>
          <a:p>
            <a:pPr lvl="0" algn="just">
              <a:defRPr/>
            </a:pPr>
            <a:r>
              <a:rPr lang="ru-RU" sz="2400">
                <a:latin typeface="Times New Roman"/>
                <a:cs typeface="Times New Roman"/>
              </a:rPr>
              <a:t>Заместитель</a:t>
            </a:r>
            <a:r>
              <a:rPr lang="ru-RU" sz="2800">
                <a:latin typeface="Times New Roman"/>
                <a:cs typeface="Times New Roman"/>
              </a:rPr>
              <a:t> начальника </a:t>
            </a:r>
            <a:r>
              <a:rPr lang="ru-RU" sz="2800">
                <a:latin typeface="Times New Roman"/>
                <a:cs typeface="Times New Roman"/>
              </a:rPr>
              <a:t> -                         </a:t>
            </a:r>
            <a:r>
              <a:rPr lang="ru-RU" sz="280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lang="ru-RU" sz="2800">
                <a:solidFill>
                  <a:srgbClr val="FFFF00"/>
                </a:solidFill>
                <a:latin typeface="Times New Roman"/>
                <a:cs typeface="Times New Roman"/>
              </a:rPr>
              <a:t>/1</a:t>
            </a:r>
            <a:r>
              <a:rPr lang="ru-RU" sz="2800">
                <a:latin typeface="Times New Roman"/>
                <a:cs typeface="Times New Roman"/>
              </a:rPr>
              <a:t>.</a:t>
            </a:r>
            <a:endParaRPr lang="ru-RU" sz="2800">
              <a:latin typeface="Times New Roman"/>
              <a:cs typeface="Times New Roman"/>
            </a:endParaRPr>
          </a:p>
          <a:p>
            <a:pPr lvl="0" algn="just">
              <a:defRPr/>
            </a:pPr>
            <a:r>
              <a:rPr lang="ru-RU" sz="2800">
                <a:latin typeface="Times New Roman"/>
                <a:cs typeface="Times New Roman"/>
              </a:rPr>
              <a:t>Главный государственный инспектор </a:t>
            </a:r>
            <a:r>
              <a:rPr lang="ru-RU" sz="2800">
                <a:latin typeface="Times New Roman"/>
                <a:cs typeface="Times New Roman"/>
              </a:rPr>
              <a:t>- </a:t>
            </a:r>
            <a:r>
              <a:rPr lang="ru-RU" sz="280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lang="ru-RU" sz="2800">
                <a:solidFill>
                  <a:srgbClr val="FFFF00"/>
                </a:solidFill>
                <a:latin typeface="Times New Roman"/>
                <a:cs typeface="Times New Roman"/>
              </a:rPr>
              <a:t>/4</a:t>
            </a:r>
            <a:r>
              <a:rPr lang="ru-RU" sz="2800">
                <a:latin typeface="Times New Roman"/>
                <a:cs typeface="Times New Roman"/>
              </a:rPr>
              <a:t>.</a:t>
            </a:r>
            <a:endParaRPr lang="ru-RU" sz="2800">
              <a:latin typeface="Times New Roman"/>
              <a:cs typeface="Times New Roman"/>
            </a:endParaRPr>
          </a:p>
          <a:p>
            <a:pPr lvl="0" algn="just">
              <a:defRPr/>
            </a:pPr>
            <a:r>
              <a:rPr lang="ru-RU" sz="2800">
                <a:latin typeface="Times New Roman"/>
                <a:cs typeface="Times New Roman"/>
              </a:rPr>
              <a:t>Государственный </a:t>
            </a:r>
            <a:r>
              <a:rPr lang="ru-RU" sz="2800">
                <a:latin typeface="Times New Roman"/>
                <a:cs typeface="Times New Roman"/>
              </a:rPr>
              <a:t>инспектор  -               </a:t>
            </a:r>
            <a:r>
              <a:rPr lang="ru-RU" sz="280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r>
              <a:rPr lang="ru-RU" sz="2800">
                <a:solidFill>
                  <a:srgbClr val="FFFF00"/>
                </a:solidFill>
                <a:latin typeface="Times New Roman"/>
                <a:cs typeface="Times New Roman"/>
              </a:rPr>
              <a:t>/4</a:t>
            </a:r>
            <a:r>
              <a:rPr lang="ru-RU" sz="2800">
                <a:latin typeface="Times New Roman"/>
                <a:cs typeface="Times New Roman"/>
              </a:rPr>
              <a:t>.</a:t>
            </a:r>
            <a:endParaRPr lang="ru-RU" sz="2800">
              <a:latin typeface="Times New Roman"/>
              <a:cs typeface="Times New Roman"/>
            </a:endParaRPr>
          </a:p>
          <a:p>
            <a:pPr lvl="0" algn="just">
              <a:defRPr/>
            </a:pPr>
            <a:r>
              <a:rPr lang="ru-RU" sz="2800">
                <a:solidFill>
                  <a:srgbClr val="002060"/>
                </a:solidFill>
                <a:latin typeface="Times New Roman"/>
                <a:cs typeface="Times New Roman"/>
              </a:rPr>
              <a:t>Инженер  –                                               </a:t>
            </a:r>
            <a:r>
              <a:rPr lang="ru-RU" sz="280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lang="ru-RU" sz="2800">
                <a:solidFill>
                  <a:srgbClr val="002060"/>
                </a:solidFill>
                <a:latin typeface="Times New Roman"/>
                <a:cs typeface="Times New Roman"/>
              </a:rPr>
              <a:t>/</a:t>
            </a:r>
            <a:r>
              <a:rPr lang="ru-RU" sz="2800">
                <a:solidFill>
                  <a:srgbClr val="FFFF00"/>
                </a:solidFill>
                <a:latin typeface="Times New Roman"/>
                <a:cs typeface="Times New Roman"/>
              </a:rPr>
              <a:t>1</a:t>
            </a:r>
            <a:r>
              <a:rPr lang="ru-RU" sz="2800">
                <a:latin typeface="Times New Roman"/>
                <a:cs typeface="Times New Roman"/>
              </a:rPr>
              <a:t>.</a:t>
            </a:r>
            <a:endParaRPr lang="ru-RU" sz="2800">
              <a:latin typeface="Times New Roman"/>
              <a:cs typeface="Times New Roman"/>
            </a:endParaRPr>
          </a:p>
          <a:p>
            <a:pPr lvl="0" algn="just">
              <a:defRPr/>
            </a:pPr>
            <a:r>
              <a:rPr lang="ru-RU" sz="2800">
                <a:latin typeface="Times New Roman"/>
                <a:cs typeface="Times New Roman"/>
              </a:rPr>
              <a:t>Старший специалист 1 разряда </a:t>
            </a:r>
            <a:r>
              <a:rPr lang="ru-RU" sz="2800">
                <a:latin typeface="Times New Roman"/>
                <a:cs typeface="Times New Roman"/>
              </a:rPr>
              <a:t> -          </a:t>
            </a:r>
            <a:r>
              <a:rPr lang="ru-RU" sz="280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lang="ru-RU" sz="2800">
                <a:solidFill>
                  <a:srgbClr val="FFFF00"/>
                </a:solidFill>
                <a:latin typeface="Times New Roman"/>
                <a:cs typeface="Times New Roman"/>
              </a:rPr>
              <a:t>/1</a:t>
            </a:r>
            <a:r>
              <a:rPr lang="ru-RU" sz="2800">
                <a:latin typeface="Times New Roman"/>
                <a:cs typeface="Times New Roman"/>
              </a:rPr>
              <a:t>.</a:t>
            </a:r>
            <a:endParaRPr lang="ru-RU" sz="2800">
              <a:latin typeface="Times New Roman"/>
              <a:cs typeface="Times New Roman"/>
            </a:endParaRPr>
          </a:p>
          <a:p>
            <a:pPr lvl="0" algn="just">
              <a:defRPr/>
            </a:pPr>
            <a:r>
              <a:rPr lang="ru-RU" sz="2800">
                <a:latin typeface="Times New Roman"/>
                <a:cs typeface="Times New Roman"/>
              </a:rPr>
              <a:t>Итого: </a:t>
            </a:r>
            <a:r>
              <a:rPr lang="ru-RU" sz="2800">
                <a:latin typeface="Times New Roman"/>
                <a:cs typeface="Times New Roman"/>
              </a:rPr>
              <a:t>                                                      </a:t>
            </a:r>
            <a:r>
              <a:rPr lang="ru-RU" sz="2800">
                <a:solidFill>
                  <a:srgbClr val="C00000"/>
                </a:solidFill>
                <a:latin typeface="Times New Roman"/>
                <a:cs typeface="Times New Roman"/>
              </a:rPr>
              <a:t>20</a:t>
            </a:r>
            <a:r>
              <a:rPr lang="ru-RU" sz="2800">
                <a:solidFill>
                  <a:srgbClr val="FFFF00"/>
                </a:solidFill>
                <a:latin typeface="Times New Roman"/>
                <a:cs typeface="Times New Roman"/>
              </a:rPr>
              <a:t>/12</a:t>
            </a:r>
            <a:r>
              <a:rPr lang="ru-RU" sz="2800">
                <a:solidFill>
                  <a:srgbClr val="002060"/>
                </a:solidFill>
                <a:latin typeface="Times New Roman"/>
                <a:cs typeface="Times New Roman"/>
              </a:rPr>
              <a:t>.</a:t>
            </a:r>
            <a:endParaRPr lang="ru-RU" sz="280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lvl="0" algn="just">
              <a:defRPr/>
            </a:pPr>
            <a:r>
              <a:rPr lang="ru-RU" sz="2400">
                <a:solidFill>
                  <a:srgbClr val="002060"/>
                </a:solidFill>
                <a:latin typeface="Times New Roman"/>
                <a:cs typeface="Times New Roman"/>
              </a:rPr>
              <a:t>    </a:t>
            </a:r>
            <a:endParaRPr lang="ru-RU"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solidFill>
          <a:schemeClr val="accent1">
            <a:alpha val="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" name="Прямоугольник 1945"/>
          <p:cNvSpPr/>
          <p:nvPr/>
        </p:nvSpPr>
        <p:spPr bwMode="auto">
          <a:xfrm>
            <a:off x="599065" y="165050"/>
            <a:ext cx="7704813" cy="338536"/>
          </a:xfrm>
          <a:prstGeom prst="rect">
            <a:avLst/>
          </a:prstGeom>
          <a:noFill/>
        </p:spPr>
        <p:txBody>
          <a:bodyPr wrap="square" lIns="91422" tIns="45711" rIns="91422" bIns="45711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rgbClr val="002060"/>
                </a:solidFill>
                <a:latin typeface="Times New Roman"/>
                <a:cs typeface="Times New Roman"/>
              </a:rPr>
              <a:t>Центральное МТУ по надзору за ЯРБ Ростехнадзора</a:t>
            </a:r>
            <a:endParaRPr lang="ru-RU" sz="20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002060"/>
              </a:solidFill>
              <a:cs typeface="Times New Roman"/>
            </a:endParaRPr>
          </a:p>
        </p:txBody>
      </p:sp>
      <p:sp>
        <p:nvSpPr>
          <p:cNvPr id="1948" name="Номер слайда 1"/>
          <p:cNvSpPr txBox="1"/>
          <p:nvPr/>
        </p:nvSpPr>
        <p:spPr bwMode="auto">
          <a:xfrm>
            <a:off x="8707121" y="240661"/>
            <a:ext cx="288031" cy="18731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ru-RU"/>
            </a:defPPr>
            <a:lvl1pPr algn="r" defTabSz="902233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46772" indent="157320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895621" indent="312531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344496" indent="467742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1793355" indent="622979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3020412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6pPr>
            <a:lvl7pPr marL="3624489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7pPr>
            <a:lvl8pPr marL="4228570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4832657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8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cs typeface="Times New Roman"/>
            </a:endParaRPr>
          </a:p>
        </p:txBody>
      </p:sp>
      <p:pic>
        <p:nvPicPr>
          <p:cNvPr id="7" name="Picture 2" descr="C:\Users\oasmra\Downloads\Герб цветной.pn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50245" y="35671"/>
            <a:ext cx="648072" cy="604857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 noCrop="1"/>
          </p:cNvPicPr>
          <p:nvPr/>
        </p:nvPicPr>
        <p:blipFill>
          <a:blip r:embed="rId3"/>
          <a:stretch/>
        </p:blipFill>
        <p:spPr bwMode="auto">
          <a:xfrm>
            <a:off x="800819" y="205751"/>
            <a:ext cx="396043" cy="396043"/>
          </a:xfrm>
          <a:prstGeom prst="rect">
            <a:avLst/>
          </a:prstGeom>
          <a:solidFill>
            <a:srgbClr val="FFFF00"/>
          </a:solidFill>
          <a:effectLst>
            <a:innerShdw blurRad="114300">
              <a:prstClr val="black"/>
            </a:innerShdw>
          </a:effectLst>
        </p:spPr>
      </p:pic>
      <p:pic>
        <p:nvPicPr>
          <p:cNvPr id="10" name="Picture 12" descr="C:\Users\СВЕТА\Desktop\253644422.jpg"/>
          <p:cNvPicPr>
            <a:picLocks noChangeAspect="1" noChangeArrowheads="1" noCrop="1"/>
          </p:cNvPicPr>
          <p:nvPr/>
        </p:nvPicPr>
        <p:blipFill>
          <a:blip r:embed="rId4"/>
          <a:stretch/>
        </p:blipFill>
        <p:spPr bwMode="auto">
          <a:xfrm>
            <a:off x="8530270" y="115577"/>
            <a:ext cx="573633" cy="48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Номер слайда 8"/>
          <p:cNvSpPr txBox="1"/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694634057" name=""/>
          <p:cNvGraphicFramePr>
            <a:graphicFrameLocks xmlns:a="http://schemas.openxmlformats.org/drawingml/2006/main"/>
          </p:cNvGraphicFramePr>
          <p:nvPr/>
        </p:nvGraphicFramePr>
        <p:xfrm>
          <a:off x="2693542" y="1854115"/>
          <a:ext cx="3756909" cy="3672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" name="Прямоугольник 2"/>
          <p:cNvSpPr/>
          <p:nvPr/>
        </p:nvSpPr>
        <p:spPr bwMode="auto">
          <a:xfrm>
            <a:off x="2195735" y="1484784"/>
            <a:ext cx="5906095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solidFill>
                  <a:prstClr val="black"/>
                </a:solidFill>
                <a:latin typeface="Times New Roman"/>
                <a:cs typeface="Times New Roman"/>
              </a:rPr>
              <a:t>Под надзором отдела </a:t>
            </a:r>
            <a:r>
              <a:rPr lang="ru-RU">
                <a:solidFill>
                  <a:prstClr val="black"/>
                </a:solidFill>
                <a:latin typeface="Times New Roman"/>
                <a:cs typeface="Times New Roman"/>
              </a:rPr>
              <a:t>находятся: </a:t>
            </a:r>
            <a:r>
              <a:rPr lang="ru-RU">
                <a:solidFill>
                  <a:srgbClr val="FF0000"/>
                </a:solidFill>
                <a:latin typeface="Times New Roman"/>
                <a:cs typeface="Times New Roman"/>
              </a:rPr>
              <a:t>782 организации 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1115616" y="4941168"/>
            <a:ext cx="75711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solidFill>
                  <a:prstClr val="black"/>
                </a:solidFill>
                <a:latin typeface="Times New Roman"/>
                <a:cs typeface="Times New Roman"/>
              </a:rPr>
              <a:t>Отдел осуществляет методическое сопровождение и проведение проверок в отношении </a:t>
            </a:r>
            <a:r>
              <a:rPr lang="ru-RU">
                <a:solidFill>
                  <a:prstClr val="black"/>
                </a:solidFill>
                <a:latin typeface="Times New Roman"/>
                <a:cs typeface="Times New Roman"/>
              </a:rPr>
              <a:t>7 </a:t>
            </a:r>
            <a:r>
              <a:rPr lang="ru-RU">
                <a:solidFill>
                  <a:prstClr val="black"/>
                </a:solidFill>
                <a:latin typeface="Times New Roman"/>
                <a:cs typeface="Times New Roman"/>
              </a:rPr>
              <a:t>межрегиональных отделов инспекций по радиационной безопасности </a:t>
            </a:r>
            <a:r>
              <a:rPr lang="ru-RU">
                <a:solidFill>
                  <a:prstClr val="black"/>
                </a:solidFill>
                <a:latin typeface="Times New Roman"/>
                <a:cs typeface="Times New Roman"/>
              </a:rPr>
              <a:t>.</a:t>
            </a:r>
            <a:endParaRPr lang="ru-RU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38224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 bwMode="auto">
          <a:xfrm>
            <a:off x="942613" y="1556792"/>
            <a:ext cx="7704813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Анализ надзорной деятельности отдела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НРД РБ  </a:t>
            </a:r>
            <a:b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</a:b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Центрального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МТУ по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надзору за ЯРБ Ростехнадзора за 2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 квартал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2023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г.</a:t>
            </a:r>
            <a:endParaRPr/>
          </a:p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и 2 квартал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2024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г.</a:t>
            </a:r>
            <a:endParaRPr lang="ru-RU" sz="1600" b="1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1523182431" name=""/>
          <p:cNvGraphicFramePr>
            <a:graphicFrameLocks xmlns:a="http://schemas.openxmlformats.org/drawingml/2006/main"/>
          </p:cNvGraphicFramePr>
          <p:nvPr/>
        </p:nvGraphicFramePr>
        <p:xfrm>
          <a:off x="0" y="2240055"/>
          <a:ext cx="4674602" cy="4052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39063947" name=""/>
          <p:cNvGraphicFramePr>
            <a:graphicFrameLocks xmlns:a="http://schemas.openxmlformats.org/drawingml/2006/main"/>
          </p:cNvGraphicFramePr>
          <p:nvPr/>
        </p:nvGraphicFramePr>
        <p:xfrm>
          <a:off x="4674602" y="2240055"/>
          <a:ext cx="4469394" cy="4052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 bwMode="auto">
          <a:xfrm>
            <a:off x="685791" y="1313115"/>
            <a:ext cx="7704813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Анализ надзорной деятельности отдела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НРД РБ   </a:t>
            </a:r>
            <a:b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</a:b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Центрального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МТУ по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надзору за ЯРБ Ростехнадзора за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2 квартал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2023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г. </a:t>
            </a:r>
            <a:endParaRPr/>
          </a:p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и 2 квартал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2024 </a:t>
            </a:r>
            <a:r>
              <a:rPr lang="ru-RU" sz="1600" b="1">
                <a:solidFill>
                  <a:srgbClr val="002060"/>
                </a:solidFill>
                <a:latin typeface="Times New Roman"/>
                <a:cs typeface="Times New Roman"/>
              </a:rPr>
              <a:t>г.</a:t>
            </a:r>
            <a:endParaRPr lang="ru-RU" sz="1600" b="1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536364017" name=""/>
          <p:cNvGraphicFramePr>
            <a:graphicFrameLocks xmlns:a="http://schemas.openxmlformats.org/drawingml/2006/main"/>
          </p:cNvGraphicFramePr>
          <p:nvPr/>
        </p:nvGraphicFramePr>
        <p:xfrm>
          <a:off x="4578908" y="1996378"/>
          <a:ext cx="4565088" cy="4296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90169203" name=""/>
          <p:cNvGraphicFramePr>
            <a:graphicFrameLocks xmlns:a="http://schemas.openxmlformats.org/drawingml/2006/main"/>
          </p:cNvGraphicFramePr>
          <p:nvPr/>
        </p:nvGraphicFramePr>
        <p:xfrm>
          <a:off x="0" y="1996378"/>
          <a:ext cx="4538196" cy="4296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solidFill>
          <a:schemeClr val="accent1">
            <a:alpha val="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" name="Прямоугольник 1945"/>
          <p:cNvSpPr/>
          <p:nvPr/>
        </p:nvSpPr>
        <p:spPr bwMode="auto">
          <a:xfrm>
            <a:off x="599065" y="165050"/>
            <a:ext cx="7704813" cy="338536"/>
          </a:xfrm>
          <a:prstGeom prst="rect">
            <a:avLst/>
          </a:prstGeom>
          <a:noFill/>
        </p:spPr>
        <p:txBody>
          <a:bodyPr wrap="square" lIns="91422" tIns="45711" rIns="91422" bIns="45711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rgbClr val="002060"/>
                </a:solidFill>
                <a:latin typeface="Times New Roman"/>
                <a:cs typeface="Times New Roman"/>
              </a:rPr>
              <a:t>Центральное МТУ по надзору за ЯРБ Ростехнадзора</a:t>
            </a:r>
            <a:endParaRPr lang="ru-RU" sz="20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002060"/>
              </a:solidFill>
              <a:cs typeface="Times New Roman"/>
            </a:endParaRPr>
          </a:p>
        </p:txBody>
      </p:sp>
      <p:sp>
        <p:nvSpPr>
          <p:cNvPr id="1948" name="Номер слайда 1"/>
          <p:cNvSpPr txBox="1"/>
          <p:nvPr/>
        </p:nvSpPr>
        <p:spPr bwMode="auto">
          <a:xfrm>
            <a:off x="8707121" y="240661"/>
            <a:ext cx="288031" cy="18731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ru-RU"/>
            </a:defPPr>
            <a:lvl1pPr algn="r" defTabSz="902233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46772" indent="157320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895621" indent="312531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344496" indent="467742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1793355" indent="622979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3020412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6pPr>
            <a:lvl7pPr marL="3624489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7pPr>
            <a:lvl8pPr marL="4228570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4832657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8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cs typeface="Times New Roman"/>
            </a:endParaRPr>
          </a:p>
        </p:txBody>
      </p:sp>
      <p:pic>
        <p:nvPicPr>
          <p:cNvPr id="7" name="Picture 2" descr="C:\Users\oasmra\Downloads\Герб цветной.pn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50245" y="35671"/>
            <a:ext cx="648072" cy="604857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 noCrop="1"/>
          </p:cNvPicPr>
          <p:nvPr/>
        </p:nvPicPr>
        <p:blipFill>
          <a:blip r:embed="rId3"/>
          <a:stretch/>
        </p:blipFill>
        <p:spPr bwMode="auto">
          <a:xfrm>
            <a:off x="800819" y="205751"/>
            <a:ext cx="396043" cy="396043"/>
          </a:xfrm>
          <a:prstGeom prst="rect">
            <a:avLst/>
          </a:prstGeom>
          <a:solidFill>
            <a:srgbClr val="FFFF00"/>
          </a:solidFill>
          <a:effectLst>
            <a:innerShdw blurRad="114300">
              <a:prstClr val="black"/>
            </a:innerShdw>
          </a:effectLst>
        </p:spPr>
      </p:pic>
      <p:pic>
        <p:nvPicPr>
          <p:cNvPr id="10" name="Picture 12" descr="C:\Users\СВЕТА\Desktop\253644422.jpg"/>
          <p:cNvPicPr>
            <a:picLocks noChangeAspect="1" noChangeArrowheads="1" noCrop="1"/>
          </p:cNvPicPr>
          <p:nvPr/>
        </p:nvPicPr>
        <p:blipFill>
          <a:blip r:embed="rId4"/>
          <a:stretch/>
        </p:blipFill>
        <p:spPr bwMode="auto">
          <a:xfrm>
            <a:off x="8530270" y="115577"/>
            <a:ext cx="573633" cy="48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Номер слайда 8"/>
          <p:cNvSpPr txBox="1"/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592028957" name=""/>
          <p:cNvGraphicFramePr>
            <a:graphicFrameLocks xmlns:a="http://schemas.openxmlformats.org/drawingml/2006/main"/>
          </p:cNvGraphicFramePr>
          <p:nvPr/>
        </p:nvGraphicFramePr>
        <p:xfrm>
          <a:off x="11088" y="1367496"/>
          <a:ext cx="4560909" cy="4925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9" name="TextBox 18"/>
          <p:cNvSpPr txBox="1"/>
          <p:nvPr/>
        </p:nvSpPr>
        <p:spPr bwMode="auto">
          <a:xfrm rot="0" flipH="0" flipV="0">
            <a:off x="11761190" y="7548572"/>
            <a:ext cx="764921" cy="13854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algn="ctr" defTabSz="902226">
              <a:defRPr sz="1200" b="1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pPr marL="0" marR="0" lvl="0" indent="0" algn="ctr" defTabSz="90222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b="1" i="0" u="none" strike="noStrike" cap="none" spc="0">
              <a:ln>
                <a:noFill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72944236" name=""/>
          <p:cNvGraphicFramePr>
            <a:graphicFrameLocks xmlns:a="http://schemas.openxmlformats.org/drawingml/2006/main"/>
          </p:cNvGraphicFramePr>
          <p:nvPr/>
        </p:nvGraphicFramePr>
        <p:xfrm>
          <a:off x="4571999" y="1367496"/>
          <a:ext cx="4571998" cy="4925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solidFill>
          <a:schemeClr val="accent1">
            <a:alpha val="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" name="Прямоугольник 1945"/>
          <p:cNvSpPr/>
          <p:nvPr/>
        </p:nvSpPr>
        <p:spPr bwMode="auto">
          <a:xfrm>
            <a:off x="599065" y="165050"/>
            <a:ext cx="7704813" cy="338536"/>
          </a:xfrm>
          <a:prstGeom prst="rect">
            <a:avLst/>
          </a:prstGeom>
          <a:noFill/>
        </p:spPr>
        <p:txBody>
          <a:bodyPr wrap="square" lIns="91422" tIns="45711" rIns="91422" bIns="45711">
            <a:spAutoFit/>
          </a:bodyPr>
          <a:lstStyle/>
          <a:p>
            <a:pPr algn="ctr" defTabSz="964039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rgbClr val="002060"/>
                </a:solidFill>
                <a:latin typeface="Times New Roman"/>
                <a:cs typeface="Times New Roman"/>
              </a:rPr>
              <a:t>Центральное МТУ по надзору за ЯРБ Ростехнадзора</a:t>
            </a:r>
            <a:endParaRPr lang="ru-RU" sz="2000" b="1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002060"/>
              </a:solidFill>
              <a:cs typeface="Times New Roman"/>
            </a:endParaRPr>
          </a:p>
        </p:txBody>
      </p:sp>
      <p:sp>
        <p:nvSpPr>
          <p:cNvPr id="1948" name="Номер слайда 1"/>
          <p:cNvSpPr txBox="1"/>
          <p:nvPr/>
        </p:nvSpPr>
        <p:spPr bwMode="auto">
          <a:xfrm>
            <a:off x="8707121" y="240661"/>
            <a:ext cx="288031" cy="18731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ru-RU"/>
            </a:defPPr>
            <a:lvl1pPr algn="r" defTabSz="902233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46772" indent="157320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895621" indent="312531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344496" indent="467742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1793355" indent="622979" algn="l" defTabSz="89562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3020412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6pPr>
            <a:lvl7pPr marL="3624489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7pPr>
            <a:lvl8pPr marL="4228570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8pPr>
            <a:lvl9pPr marL="4832657" algn="l" defTabSz="1208152">
              <a:defRPr sz="17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8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cs typeface="Times New Roman"/>
            </a:endParaRPr>
          </a:p>
        </p:txBody>
      </p:sp>
      <p:pic>
        <p:nvPicPr>
          <p:cNvPr id="7" name="Picture 2" descr="C:\Users\oasmra\Downloads\Герб цветной.pn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50245" y="35671"/>
            <a:ext cx="648072" cy="604857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 noCrop="1"/>
          </p:cNvPicPr>
          <p:nvPr/>
        </p:nvPicPr>
        <p:blipFill>
          <a:blip r:embed="rId3"/>
          <a:stretch/>
        </p:blipFill>
        <p:spPr bwMode="auto">
          <a:xfrm>
            <a:off x="800819" y="205751"/>
            <a:ext cx="396043" cy="396043"/>
          </a:xfrm>
          <a:prstGeom prst="rect">
            <a:avLst/>
          </a:prstGeom>
          <a:solidFill>
            <a:srgbClr val="FFFF00"/>
          </a:solidFill>
          <a:effectLst>
            <a:innerShdw blurRad="114300">
              <a:prstClr val="black"/>
            </a:innerShdw>
          </a:effectLst>
        </p:spPr>
      </p:pic>
      <p:pic>
        <p:nvPicPr>
          <p:cNvPr id="10" name="Picture 12" descr="C:\Users\СВЕТА\Desktop\253644422.jpg"/>
          <p:cNvPicPr>
            <a:picLocks noChangeAspect="1" noChangeArrowheads="1" noCrop="1"/>
          </p:cNvPicPr>
          <p:nvPr/>
        </p:nvPicPr>
        <p:blipFill>
          <a:blip r:embed="rId4"/>
          <a:stretch/>
        </p:blipFill>
        <p:spPr bwMode="auto">
          <a:xfrm>
            <a:off x="8530270" y="115577"/>
            <a:ext cx="573633" cy="48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Номер слайда 8"/>
          <p:cNvSpPr txBox="1"/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5" name="TextBox 99"/>
          <p:cNvSpPr txBox="1"/>
          <p:nvPr/>
        </p:nvSpPr>
        <p:spPr bwMode="auto">
          <a:xfrm>
            <a:off x="57491" y="1367497"/>
            <a:ext cx="4658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200" b="1">
                <a:latin typeface="Times New Roman"/>
                <a:cs typeface="Times New Roman"/>
              </a:rPr>
              <a:t>КОЛИЧЕСТВО ВЫДАННЫХ РАЗРЕШЕНИЙ 2кв </a:t>
            </a:r>
            <a:endParaRPr lang="ru-RU" sz="1200" b="1">
              <a:latin typeface="Times New Roman"/>
              <a:cs typeface="Times New Roman"/>
            </a:endParaRPr>
          </a:p>
        </p:txBody>
      </p:sp>
      <p:graphicFrame>
        <p:nvGraphicFramePr>
          <p:cNvPr id="1079980060" name=""/>
          <p:cNvGraphicFramePr>
            <a:graphicFrameLocks xmlns:a="http://schemas.openxmlformats.org/drawingml/2006/main"/>
          </p:cNvGraphicFramePr>
          <p:nvPr/>
        </p:nvGraphicFramePr>
        <p:xfrm>
          <a:off x="0" y="1367496"/>
          <a:ext cx="4618400" cy="4988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934048150" name=""/>
          <p:cNvGraphicFramePr>
            <a:graphicFrameLocks xmlns:a="http://schemas.openxmlformats.org/drawingml/2006/main"/>
          </p:cNvGraphicFramePr>
          <p:nvPr/>
        </p:nvGraphicFramePr>
        <p:xfrm>
          <a:off x="4618399" y="1430820"/>
          <a:ext cx="4525599" cy="2462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063689927" name=""/>
          <p:cNvGraphicFramePr>
            <a:graphicFrameLocks xmlns:a="http://schemas.openxmlformats.org/drawingml/2006/main"/>
          </p:cNvGraphicFramePr>
          <p:nvPr/>
        </p:nvGraphicFramePr>
        <p:xfrm>
          <a:off x="4618399" y="1367496"/>
          <a:ext cx="4525599" cy="2526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295555585" name=""/>
          <p:cNvGraphicFramePr>
            <a:graphicFrameLocks xmlns:a="http://schemas.openxmlformats.org/drawingml/2006/main"/>
          </p:cNvGraphicFramePr>
          <p:nvPr/>
        </p:nvGraphicFramePr>
        <p:xfrm>
          <a:off x="4621129" y="3893583"/>
          <a:ext cx="4525598" cy="2462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лавная">
      <a:majorFont>
        <a:latin typeface="Arial Black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Override1.xml><?xml version="1.0" encoding="utf-8"?>
<a:themeOverride xmlns:a="http://schemas.openxmlformats.org/drawingml/2006/main" xmlns:r="http://schemas.openxmlformats.org/officeDocument/2006/relationships" xmlns:p="http://schemas.openxmlformats.org/presentation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</a:majorFont>
    <a:minorFont>
      <a:latin typeface="Calibri"/>
      <a:ea typeface="Arial"/>
      <a:cs typeface="Arial"/>
    </a:minorFont>
  </a:fontScheme>
  <a:fmtScheme name="Стандартная">
    <a:fillStyleLst>
      <a:solidFill>
        <a:schemeClr val="phClr"/>
      </a:solidFill>
      <a:gradFill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</a:effectStyleLst>
    <a:bgFillStyleLst>
      <a:solidFill>
        <a:schemeClr val="phClr"/>
      </a:solidFill>
      <a:gradFill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/>
      </a:gradFill>
      <a:gradFill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Р7-Офис/7.3.0.0</Application>
  <DocSecurity>0</DocSecurity>
  <PresentationFormat>Экран (4:3)</PresentationFormat>
  <Paragraphs>0</Paragraphs>
  <Slides>15</Slides>
  <Notes>15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Manager/>
  <Company>Microsoft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ГРАУ</dc:creator>
  <cp:keywords/>
  <dc:description/>
  <dc:identifier/>
  <dc:language/>
  <cp:lastModifiedBy/>
  <cp:revision>191</cp:revision>
  <dcterms:created xsi:type="dcterms:W3CDTF">2014-12-27T18:53:45Z</dcterms:created>
  <dcterms:modified xsi:type="dcterms:W3CDTF">2024-08-05T10:25:19Z</dcterms:modified>
  <cp:category/>
  <cp:contentStatus/>
  <cp:version/>
</cp:coreProperties>
</file>